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4"/>
  </p:notesMasterIdLst>
  <p:sldIdLst>
    <p:sldId id="268" r:id="rId2"/>
    <p:sldId id="297" r:id="rId3"/>
    <p:sldId id="280" r:id="rId4"/>
    <p:sldId id="283" r:id="rId5"/>
    <p:sldId id="289" r:id="rId6"/>
    <p:sldId id="295" r:id="rId7"/>
    <p:sldId id="296" r:id="rId8"/>
    <p:sldId id="286" r:id="rId9"/>
    <p:sldId id="287" r:id="rId10"/>
    <p:sldId id="292" r:id="rId11"/>
    <p:sldId id="282" r:id="rId12"/>
    <p:sldId id="29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A7FF"/>
    <a:srgbClr val="FFB482"/>
    <a:srgbClr val="A279FF"/>
    <a:srgbClr val="49E56A"/>
    <a:srgbClr val="FF635B"/>
    <a:srgbClr val="FF9F9A"/>
    <a:srgbClr val="D0BBFF"/>
    <a:srgbClr val="97F0AA"/>
    <a:srgbClr val="92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1765" autoAdjust="0"/>
  </p:normalViewPr>
  <p:slideViewPr>
    <p:cSldViewPr snapToGrid="0">
      <p:cViewPr>
        <p:scale>
          <a:sx n="90" d="100"/>
          <a:sy n="90" d="100"/>
        </p:scale>
        <p:origin x="398" y="-30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C2B82-1C25-4F39-92AA-D85FD2E01B0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717F8-8F15-4E85-899B-765DE869D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0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MOP/SMOP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4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0F8EF-5746-8C1D-EEF8-2874BDED3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DAF3D4-1AC7-5C47-8015-D65F45084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8B62FE-2FF9-6CF5-CA06-502E28907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73A80-18BF-B197-93A3-E0415739F1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67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92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0D0EA-A35E-84AB-72CF-0626750FB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0E2B-18A1-E68E-8215-94472A3C0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2330B-953B-7FCE-55D0-3E0EF5F93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09B2C-24AE-6D09-5A01-E46ACAA2CE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25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2C237-551D-175D-2430-F1A19956C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7A870E-AEC6-510A-819A-EEC7C9B3E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3916DD-C6CF-EE45-9AD3-3E3773F67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87E92-BE23-4901-8D39-3E9DD19C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96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22C19-6F9F-4F52-58A5-27165B977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931FA-8C59-0936-ABBB-469147995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2E8D2-7126-0FF9-DC66-479E52066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CC4AE-770F-D669-8D00-B25F08F44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6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FCD-468F-3892-DE97-F881D5851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DE4211-0631-F7B7-199B-E03B90F89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776C9C-CF63-A38E-71D7-3C69214C4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E463F-0FA6-93D3-80E3-00A487430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3265-7B7A-6580-05AE-058B223A0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7A800-20A9-B39C-70AD-ABAD0C41D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5AFB0-56F8-A2AA-4615-75DC79468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70FD4-48CE-8D7C-E5B9-810EF883A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79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6704-AE6E-F6A2-6149-3937BD2AD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3D3DB8-7A11-B684-ACED-FE560E206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72A03-D47E-240D-9967-A81D5CD60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28645-8B4C-4333-D209-2E6C4F3B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67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27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9F76-8EF7-2E27-91E4-A2F89295D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1708A-A773-9D8C-B614-534715AD1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6A25-D4C2-05B6-DB17-8FB0B6116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5F41-1ABA-452D-977C-DBFC54BB029B}" type="datetime1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6090E-1E4A-3CB0-FEBA-13FFC7CF8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03CB3-6265-ED45-9774-A0567E7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0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0E7C-1B41-2EF8-65D7-F7A7D32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A8C96-8976-9D3A-AA46-8197F1B13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E0B0B-5B7B-76FE-3439-BD78F92B5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8D25-6062-441C-B523-0F95C4171D60}" type="datetime1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2FAC8-D005-5EC8-B13C-455271BA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B839C-0ACB-9132-7280-8432C160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0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58E336-89AE-08E1-6594-896545777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AB4B4-9467-F1ED-2F43-C06601CB0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0ED3-272D-EBB8-86C1-779EF464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BEFE1-CF93-42A6-B6F9-D99EC29BAFC7}" type="datetime1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C8FD0-D8F0-BF67-2F0E-8ADBE3A0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3E4F-FABB-AAD3-51F8-F5A8B375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1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AEDF-8004-0B96-7D9B-EC77943D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FB62E-F66A-2581-0531-A2A5A6B29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73E45-C678-D28A-F090-E7445195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8C439-67AF-44EE-A971-C3EB5FECD004}" type="datetime1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9F7B-68F0-AB41-BE69-DF527977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155A5-91D9-6FCD-9FC4-EF7CE05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73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E0A0-E7BA-B87D-28E5-C677678D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DE804-BE80-1940-5992-395154AB8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8418D-6E7F-8CAF-17BB-403A9BC6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839E-DE3D-44A8-8A78-8FF5764DD310}" type="datetime1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B0B2D-87A1-3357-E4F0-C268B5911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42CEB-9414-CE20-83B9-E59B3C74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4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223B-9DBF-D7D2-AED1-F7F720F0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1C69C-6A7E-2226-C1D1-A92BCCA0E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11340-1CD0-71ED-9EAB-0537A29D8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C0B9B-D1F9-E946-667B-9494102B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1653-3FAE-4FEA-8199-D432C72FD37E}" type="datetime1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50E07-CDFF-5E42-9788-784DFC9B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3754D-01AF-4442-0F27-A4F336E9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EA33-0D4A-8BD0-3632-1596737B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99FAA-95E2-5DFB-D42D-F36217E03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644E9-4100-B865-95EA-86C4C18AB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0E80A-BA28-5B18-EB6C-B3538AAE2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51BF7-FB3D-76EF-58C5-0AF85F8D3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6A1AF-0757-11CA-A1B9-F2D41603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414B8-1DB3-4826-ADDB-EF6D4692713A}" type="datetime1">
              <a:rPr lang="en-US" smtClean="0"/>
              <a:t>5/12/2025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2AC72-5A75-F189-2E81-F774C7AC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34D3F2-B44F-67E4-5A60-99A16626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3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A9E2-4356-574E-8FAA-125D5FFC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EF52A-0AB6-62AB-75BF-6A8F7502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7C3F-22FF-410E-8DB8-E96DE7BDBCEF}" type="datetime1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35676-8E7D-8AB3-7742-4916CE17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47588-F450-9F89-C577-A601F09A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45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C2D25-60E8-0807-79EB-24309962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F246D-7609-4DE8-910D-F26FBED5558C}" type="datetime1">
              <a:rPr lang="en-US" smtClean="0"/>
              <a:t>5/12/2025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3DFCD-E84A-A992-A891-52163D1F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8B7C8-A639-7DC1-D5F7-1A467FC1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6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81B3-8B22-EB60-DBFB-AFB34A24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7C7D-658D-6A3B-D4A8-FD663607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0580F-831A-92A7-4698-5633A8DC6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1C096-D713-F8CE-C6B0-5FD97BF05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CDA29-7236-4270-917B-3D8EF8708280}" type="datetime1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463E3-49DC-0689-4D8D-FC982B10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29F64-B530-2753-B16D-47345173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4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29AA-5BCF-81BF-E5A9-D1E4190E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1DD214-585E-51CC-853A-7E4A0342B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0B9C5-F1AE-A8B3-83AE-E59C5BAAD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F932C-0D22-6613-303C-ED63CD73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ED39-E1BF-4D21-BC4A-82DC45F8A223}" type="datetime1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B1CA9-D06B-8B6D-5467-844D78C1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B2CC8-FE96-CB7A-7DD1-24A13CC2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AEC3DA-296A-D7E3-C8C7-15755A2F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02A5F-94A4-14A2-B125-2AF6AE19A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89287-EFD3-6F6E-830C-AB44C10B7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60333" y="63298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B4DB32-EE6D-4AC7-A1DD-EA40961B7E76}" type="datetime1">
              <a:rPr lang="en-US" smtClean="0"/>
              <a:t>5/12/2025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1B4A0-A726-AF1E-CFA9-03A4CA1CD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0267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1C8DDF-254E-49AC-B7A8-17E0DB6B122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5A10B3C-B9E3-9C94-8C3E-38E5AF730E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086" y="-97973"/>
            <a:ext cx="2245847" cy="108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48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2.jpe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0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1EBB-EEEC-1499-FFD5-28053C03C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1145946"/>
            <a:ext cx="1045464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Hybrid Decentralization for Multi-Robot Orienteering with</a:t>
            </a:r>
            <a:br>
              <a:rPr lang="en-US" sz="4800" b="1" dirty="0"/>
            </a:br>
            <a:r>
              <a:rPr lang="en-US" sz="4800" b="1" dirty="0"/>
              <a:t>Mothership-Passenger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848CF-DCA9-E0A2-2BB7-0DF931A00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33546"/>
            <a:ext cx="9144000" cy="607396"/>
          </a:xfrm>
        </p:spPr>
        <p:txBody>
          <a:bodyPr anchor="ctr">
            <a:normAutofit/>
          </a:bodyPr>
          <a:lstStyle/>
          <a:p>
            <a:r>
              <a:rPr lang="en-US" sz="2800" dirty="0"/>
              <a:t>Nathan L. Butler and Dr. Geoffrey A. Hollinger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5EB0911-B0BD-C157-0B4D-151C4F60DACD}"/>
              </a:ext>
            </a:extLst>
          </p:cNvPr>
          <p:cNvSpPr txBox="1">
            <a:spLocks/>
          </p:cNvSpPr>
          <p:nvPr/>
        </p:nvSpPr>
        <p:spPr>
          <a:xfrm>
            <a:off x="1524000" y="4521414"/>
            <a:ext cx="9144000" cy="1009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Collaborative Robotics and Intelligent Systems (CoRIS) Institute</a:t>
            </a:r>
          </a:p>
          <a:p>
            <a:r>
              <a:rPr lang="en-US" i="1" dirty="0"/>
              <a:t>Oregon State University</a:t>
            </a:r>
          </a:p>
        </p:txBody>
      </p:sp>
      <p:pic>
        <p:nvPicPr>
          <p:cNvPr id="1026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46E72D6-DEE0-7FF5-5D13-5F8AC709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50978E5E-37E2-0C90-48FD-C998C67D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8" y="5657575"/>
            <a:ext cx="1150536" cy="1150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15852E-5A75-43A8-E358-212F6C6B4271}"/>
              </a:ext>
            </a:extLst>
          </p:cNvPr>
          <p:cNvSpPr txBox="1"/>
          <p:nvPr/>
        </p:nvSpPr>
        <p:spPr>
          <a:xfrm>
            <a:off x="1348894" y="6025916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</p:spTree>
    <p:extLst>
      <p:ext uri="{BB962C8B-B14F-4D97-AF65-F5344CB8AC3E}">
        <p14:creationId xmlns:p14="http://schemas.microsoft.com/office/powerpoint/2010/main" val="19569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0DEE-4EE7-FD95-8E42-B07F2019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F80C5B9-D8C8-9DAF-1004-B77C6DD0E867}"/>
              </a:ext>
            </a:extLst>
          </p:cNvPr>
          <p:cNvGrpSpPr/>
          <p:nvPr/>
        </p:nvGrpSpPr>
        <p:grpSpPr>
          <a:xfrm>
            <a:off x="-192505" y="846828"/>
            <a:ext cx="17749302" cy="5789007"/>
            <a:chOff x="224587" y="750576"/>
            <a:chExt cx="17749302" cy="5789007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E7176D-CE3E-C875-49A7-6E5464D1F512}"/>
                </a:ext>
              </a:extLst>
            </p:cNvPr>
            <p:cNvSpPr/>
            <p:nvPr/>
          </p:nvSpPr>
          <p:spPr>
            <a:xfrm>
              <a:off x="417092" y="1117229"/>
              <a:ext cx="17213822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BD086D42-3BEA-3F9F-3E29-C8E9A16A3689}"/>
                </a:ext>
              </a:extLst>
            </p:cNvPr>
            <p:cNvSpPr/>
            <p:nvPr/>
          </p:nvSpPr>
          <p:spPr>
            <a:xfrm rot="11106912">
              <a:off x="8475374" y="1173029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F1BCA7F-194E-FDAB-84E3-B332B1AF44B6}"/>
                </a:ext>
              </a:extLst>
            </p:cNvPr>
            <p:cNvSpPr/>
            <p:nvPr/>
          </p:nvSpPr>
          <p:spPr>
            <a:xfrm>
              <a:off x="417092" y="843080"/>
              <a:ext cx="15436051" cy="293858"/>
            </a:xfrm>
            <a:custGeom>
              <a:avLst/>
              <a:gdLst>
                <a:gd name="connsiteX0" fmla="*/ 11182287 w 11199164"/>
                <a:gd name="connsiteY0" fmla="*/ 0 h 277911"/>
                <a:gd name="connsiteX1" fmla="*/ 11199164 w 11199164"/>
                <a:gd name="connsiteY1" fmla="*/ 269879 h 277911"/>
                <a:gd name="connsiteX2" fmla="*/ 5619913 w 11199164"/>
                <a:gd name="connsiteY2" fmla="*/ 269879 h 277911"/>
                <a:gd name="connsiteX3" fmla="*/ 5620415 w 11199164"/>
                <a:gd name="connsiteY3" fmla="*/ 277911 h 277911"/>
                <a:gd name="connsiteX4" fmla="*/ 0 w 11199164"/>
                <a:gd name="connsiteY4" fmla="*/ 277911 h 277911"/>
                <a:gd name="connsiteX5" fmla="*/ 0 w 11199164"/>
                <a:gd name="connsiteY5" fmla="*/ 35712 h 277911"/>
                <a:gd name="connsiteX6" fmla="*/ 151904 w 11199164"/>
                <a:gd name="connsiteY6" fmla="*/ 70312 h 277911"/>
                <a:gd name="connsiteX7" fmla="*/ 320685 w 11199164"/>
                <a:gd name="connsiteY7" fmla="*/ 91072 h 277911"/>
                <a:gd name="connsiteX8" fmla="*/ 556979 w 11199164"/>
                <a:gd name="connsiteY8" fmla="*/ 97991 h 277911"/>
                <a:gd name="connsiteX9" fmla="*/ 776393 w 11199164"/>
                <a:gd name="connsiteY9" fmla="*/ 91072 h 277911"/>
                <a:gd name="connsiteX10" fmla="*/ 978931 w 11199164"/>
                <a:gd name="connsiteY10" fmla="*/ 42632 h 277911"/>
                <a:gd name="connsiteX11" fmla="*/ 1130835 w 11199164"/>
                <a:gd name="connsiteY11" fmla="*/ 104912 h 277911"/>
                <a:gd name="connsiteX12" fmla="*/ 1350249 w 11199164"/>
                <a:gd name="connsiteY12" fmla="*/ 118752 h 277911"/>
                <a:gd name="connsiteX13" fmla="*/ 1637177 w 11199164"/>
                <a:gd name="connsiteY13" fmla="*/ 97991 h 277911"/>
                <a:gd name="connsiteX14" fmla="*/ 1721570 w 11199164"/>
                <a:gd name="connsiteY14" fmla="*/ 63392 h 277911"/>
                <a:gd name="connsiteX15" fmla="*/ 1822837 w 11199164"/>
                <a:gd name="connsiteY15" fmla="*/ 28792 h 277911"/>
                <a:gd name="connsiteX16" fmla="*/ 2059132 w 11199164"/>
                <a:gd name="connsiteY16" fmla="*/ 91072 h 277911"/>
                <a:gd name="connsiteX17" fmla="*/ 2194155 w 11199164"/>
                <a:gd name="connsiteY17" fmla="*/ 118752 h 277911"/>
                <a:gd name="connsiteX18" fmla="*/ 2413573 w 11199164"/>
                <a:gd name="connsiteY18" fmla="*/ 111831 h 277911"/>
                <a:gd name="connsiteX19" fmla="*/ 2632987 w 11199164"/>
                <a:gd name="connsiteY19" fmla="*/ 84152 h 277911"/>
                <a:gd name="connsiteX20" fmla="*/ 2734257 w 11199164"/>
                <a:gd name="connsiteY20" fmla="*/ 56472 h 277911"/>
                <a:gd name="connsiteX21" fmla="*/ 2751134 w 11199164"/>
                <a:gd name="connsiteY21" fmla="*/ 49551 h 277911"/>
                <a:gd name="connsiteX22" fmla="*/ 2869281 w 11199164"/>
                <a:gd name="connsiteY22" fmla="*/ 28792 h 277911"/>
                <a:gd name="connsiteX23" fmla="*/ 3122453 w 11199164"/>
                <a:gd name="connsiteY23" fmla="*/ 91072 h 277911"/>
                <a:gd name="connsiteX24" fmla="*/ 3308113 w 11199164"/>
                <a:gd name="connsiteY24" fmla="*/ 104912 h 277911"/>
                <a:gd name="connsiteX25" fmla="*/ 3493771 w 11199164"/>
                <a:gd name="connsiteY25" fmla="*/ 91072 h 277911"/>
                <a:gd name="connsiteX26" fmla="*/ 3662554 w 11199164"/>
                <a:gd name="connsiteY26" fmla="*/ 56472 h 277911"/>
                <a:gd name="connsiteX27" fmla="*/ 3780699 w 11199164"/>
                <a:gd name="connsiteY27" fmla="*/ 21872 h 277911"/>
                <a:gd name="connsiteX28" fmla="*/ 3983236 w 11199164"/>
                <a:gd name="connsiteY28" fmla="*/ 77232 h 277911"/>
                <a:gd name="connsiteX29" fmla="*/ 4118263 w 11199164"/>
                <a:gd name="connsiteY29" fmla="*/ 97991 h 277911"/>
                <a:gd name="connsiteX30" fmla="*/ 4270166 w 11199164"/>
                <a:gd name="connsiteY30" fmla="*/ 111831 h 277911"/>
                <a:gd name="connsiteX31" fmla="*/ 4607728 w 11199164"/>
                <a:gd name="connsiteY31" fmla="*/ 70312 h 277911"/>
                <a:gd name="connsiteX32" fmla="*/ 4725875 w 11199164"/>
                <a:gd name="connsiteY32" fmla="*/ 28792 h 277911"/>
                <a:gd name="connsiteX33" fmla="*/ 4911533 w 11199164"/>
                <a:gd name="connsiteY33" fmla="*/ 84152 h 277911"/>
                <a:gd name="connsiteX34" fmla="*/ 5147827 w 11199164"/>
                <a:gd name="connsiteY34" fmla="*/ 97991 h 277911"/>
                <a:gd name="connsiteX35" fmla="*/ 5316608 w 11199164"/>
                <a:gd name="connsiteY35" fmla="*/ 77232 h 277911"/>
                <a:gd name="connsiteX36" fmla="*/ 5519145 w 11199164"/>
                <a:gd name="connsiteY36" fmla="*/ 42632 h 277911"/>
                <a:gd name="connsiteX37" fmla="*/ 5603538 w 11199164"/>
                <a:gd name="connsiteY37" fmla="*/ 8032 h 277911"/>
                <a:gd name="connsiteX38" fmla="*/ 5605143 w 11199164"/>
                <a:gd name="connsiteY38" fmla="*/ 33692 h 277911"/>
                <a:gd name="connsiteX39" fmla="*/ 5730653 w 11199164"/>
                <a:gd name="connsiteY39" fmla="*/ 62280 h 277911"/>
                <a:gd name="connsiteX40" fmla="*/ 5899434 w 11199164"/>
                <a:gd name="connsiteY40" fmla="*/ 83040 h 277911"/>
                <a:gd name="connsiteX41" fmla="*/ 6135728 w 11199164"/>
                <a:gd name="connsiteY41" fmla="*/ 89959 h 277911"/>
                <a:gd name="connsiteX42" fmla="*/ 6355142 w 11199164"/>
                <a:gd name="connsiteY42" fmla="*/ 83040 h 277911"/>
                <a:gd name="connsiteX43" fmla="*/ 6557680 w 11199164"/>
                <a:gd name="connsiteY43" fmla="*/ 34600 h 277911"/>
                <a:gd name="connsiteX44" fmla="*/ 6709584 w 11199164"/>
                <a:gd name="connsiteY44" fmla="*/ 96880 h 277911"/>
                <a:gd name="connsiteX45" fmla="*/ 6928998 w 11199164"/>
                <a:gd name="connsiteY45" fmla="*/ 110720 h 277911"/>
                <a:gd name="connsiteX46" fmla="*/ 7215926 w 11199164"/>
                <a:gd name="connsiteY46" fmla="*/ 89959 h 277911"/>
                <a:gd name="connsiteX47" fmla="*/ 7300319 w 11199164"/>
                <a:gd name="connsiteY47" fmla="*/ 55360 h 277911"/>
                <a:gd name="connsiteX48" fmla="*/ 7401586 w 11199164"/>
                <a:gd name="connsiteY48" fmla="*/ 20760 h 277911"/>
                <a:gd name="connsiteX49" fmla="*/ 7637880 w 11199164"/>
                <a:gd name="connsiteY49" fmla="*/ 83040 h 277911"/>
                <a:gd name="connsiteX50" fmla="*/ 7772904 w 11199164"/>
                <a:gd name="connsiteY50" fmla="*/ 110720 h 277911"/>
                <a:gd name="connsiteX51" fmla="*/ 7992322 w 11199164"/>
                <a:gd name="connsiteY51" fmla="*/ 103799 h 277911"/>
                <a:gd name="connsiteX52" fmla="*/ 8211736 w 11199164"/>
                <a:gd name="connsiteY52" fmla="*/ 76120 h 277911"/>
                <a:gd name="connsiteX53" fmla="*/ 8313006 w 11199164"/>
                <a:gd name="connsiteY53" fmla="*/ 48440 h 277911"/>
                <a:gd name="connsiteX54" fmla="*/ 8329883 w 11199164"/>
                <a:gd name="connsiteY54" fmla="*/ 41519 h 277911"/>
                <a:gd name="connsiteX55" fmla="*/ 8448030 w 11199164"/>
                <a:gd name="connsiteY55" fmla="*/ 20760 h 277911"/>
                <a:gd name="connsiteX56" fmla="*/ 8701201 w 11199164"/>
                <a:gd name="connsiteY56" fmla="*/ 83040 h 277911"/>
                <a:gd name="connsiteX57" fmla="*/ 8886862 w 11199164"/>
                <a:gd name="connsiteY57" fmla="*/ 96880 h 277911"/>
                <a:gd name="connsiteX58" fmla="*/ 9072520 w 11199164"/>
                <a:gd name="connsiteY58" fmla="*/ 83040 h 277911"/>
                <a:gd name="connsiteX59" fmla="*/ 9241303 w 11199164"/>
                <a:gd name="connsiteY59" fmla="*/ 48440 h 277911"/>
                <a:gd name="connsiteX60" fmla="*/ 9359447 w 11199164"/>
                <a:gd name="connsiteY60" fmla="*/ 13840 h 277911"/>
                <a:gd name="connsiteX61" fmla="*/ 9561985 w 11199164"/>
                <a:gd name="connsiteY61" fmla="*/ 69200 h 277911"/>
                <a:gd name="connsiteX62" fmla="*/ 9697012 w 11199164"/>
                <a:gd name="connsiteY62" fmla="*/ 89959 h 277911"/>
                <a:gd name="connsiteX63" fmla="*/ 9848915 w 11199164"/>
                <a:gd name="connsiteY63" fmla="*/ 103799 h 277911"/>
                <a:gd name="connsiteX64" fmla="*/ 10186476 w 11199164"/>
                <a:gd name="connsiteY64" fmla="*/ 62280 h 277911"/>
                <a:gd name="connsiteX65" fmla="*/ 10304624 w 11199164"/>
                <a:gd name="connsiteY65" fmla="*/ 20760 h 277911"/>
                <a:gd name="connsiteX66" fmla="*/ 10490282 w 11199164"/>
                <a:gd name="connsiteY66" fmla="*/ 76120 h 277911"/>
                <a:gd name="connsiteX67" fmla="*/ 10726576 w 11199164"/>
                <a:gd name="connsiteY67" fmla="*/ 89959 h 277911"/>
                <a:gd name="connsiteX68" fmla="*/ 10895356 w 11199164"/>
                <a:gd name="connsiteY68" fmla="*/ 69200 h 277911"/>
                <a:gd name="connsiteX69" fmla="*/ 11097894 w 11199164"/>
                <a:gd name="connsiteY69" fmla="*/ 34600 h 27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1199164" h="277911">
                  <a:moveTo>
                    <a:pt x="11182287" y="0"/>
                  </a:moveTo>
                  <a:lnTo>
                    <a:pt x="11199164" y="269879"/>
                  </a:lnTo>
                  <a:lnTo>
                    <a:pt x="5619913" y="269879"/>
                  </a:lnTo>
                  <a:lnTo>
                    <a:pt x="5620415" y="277911"/>
                  </a:lnTo>
                  <a:lnTo>
                    <a:pt x="0" y="277911"/>
                  </a:lnTo>
                  <a:lnTo>
                    <a:pt x="0" y="35712"/>
                  </a:lnTo>
                  <a:lnTo>
                    <a:pt x="151904" y="70312"/>
                  </a:lnTo>
                  <a:lnTo>
                    <a:pt x="320685" y="91072"/>
                  </a:lnTo>
                  <a:lnTo>
                    <a:pt x="556979" y="97991"/>
                  </a:lnTo>
                  <a:lnTo>
                    <a:pt x="776393" y="91072"/>
                  </a:lnTo>
                  <a:lnTo>
                    <a:pt x="978931" y="42632"/>
                  </a:lnTo>
                  <a:lnTo>
                    <a:pt x="1130835" y="104912"/>
                  </a:lnTo>
                  <a:lnTo>
                    <a:pt x="1350249" y="118752"/>
                  </a:lnTo>
                  <a:lnTo>
                    <a:pt x="1637177" y="97991"/>
                  </a:lnTo>
                  <a:lnTo>
                    <a:pt x="1721570" y="63392"/>
                  </a:lnTo>
                  <a:lnTo>
                    <a:pt x="1822837" y="28792"/>
                  </a:lnTo>
                  <a:lnTo>
                    <a:pt x="2059132" y="91072"/>
                  </a:lnTo>
                  <a:lnTo>
                    <a:pt x="2194155" y="118752"/>
                  </a:lnTo>
                  <a:lnTo>
                    <a:pt x="2413573" y="111831"/>
                  </a:lnTo>
                  <a:lnTo>
                    <a:pt x="2632987" y="84152"/>
                  </a:lnTo>
                  <a:lnTo>
                    <a:pt x="2734257" y="56472"/>
                  </a:lnTo>
                  <a:lnTo>
                    <a:pt x="2751134" y="49551"/>
                  </a:lnTo>
                  <a:lnTo>
                    <a:pt x="2869281" y="28792"/>
                  </a:lnTo>
                  <a:lnTo>
                    <a:pt x="3122453" y="91072"/>
                  </a:lnTo>
                  <a:lnTo>
                    <a:pt x="3308113" y="104912"/>
                  </a:lnTo>
                  <a:lnTo>
                    <a:pt x="3493771" y="91072"/>
                  </a:lnTo>
                  <a:lnTo>
                    <a:pt x="3662554" y="56472"/>
                  </a:lnTo>
                  <a:lnTo>
                    <a:pt x="3780699" y="21872"/>
                  </a:lnTo>
                  <a:lnTo>
                    <a:pt x="3983236" y="77232"/>
                  </a:lnTo>
                  <a:lnTo>
                    <a:pt x="4118263" y="97991"/>
                  </a:lnTo>
                  <a:lnTo>
                    <a:pt x="4270166" y="111831"/>
                  </a:lnTo>
                  <a:lnTo>
                    <a:pt x="4607728" y="70312"/>
                  </a:lnTo>
                  <a:lnTo>
                    <a:pt x="4725875" y="28792"/>
                  </a:lnTo>
                  <a:lnTo>
                    <a:pt x="4911533" y="84152"/>
                  </a:lnTo>
                  <a:lnTo>
                    <a:pt x="5147827" y="97991"/>
                  </a:lnTo>
                  <a:lnTo>
                    <a:pt x="5316608" y="77232"/>
                  </a:lnTo>
                  <a:lnTo>
                    <a:pt x="5519145" y="42632"/>
                  </a:lnTo>
                  <a:lnTo>
                    <a:pt x="5603538" y="8032"/>
                  </a:lnTo>
                  <a:lnTo>
                    <a:pt x="5605143" y="33692"/>
                  </a:lnTo>
                  <a:lnTo>
                    <a:pt x="5730653" y="62280"/>
                  </a:lnTo>
                  <a:lnTo>
                    <a:pt x="5899434" y="83040"/>
                  </a:lnTo>
                  <a:lnTo>
                    <a:pt x="6135728" y="89959"/>
                  </a:lnTo>
                  <a:lnTo>
                    <a:pt x="6355142" y="83040"/>
                  </a:lnTo>
                  <a:lnTo>
                    <a:pt x="6557680" y="34600"/>
                  </a:lnTo>
                  <a:lnTo>
                    <a:pt x="6709584" y="96880"/>
                  </a:lnTo>
                  <a:lnTo>
                    <a:pt x="6928998" y="110720"/>
                  </a:lnTo>
                  <a:lnTo>
                    <a:pt x="7215926" y="89959"/>
                  </a:lnTo>
                  <a:lnTo>
                    <a:pt x="7300319" y="55360"/>
                  </a:lnTo>
                  <a:lnTo>
                    <a:pt x="7401586" y="20760"/>
                  </a:lnTo>
                  <a:lnTo>
                    <a:pt x="7637880" y="83040"/>
                  </a:lnTo>
                  <a:lnTo>
                    <a:pt x="7772904" y="110720"/>
                  </a:lnTo>
                  <a:lnTo>
                    <a:pt x="7992322" y="103799"/>
                  </a:lnTo>
                  <a:lnTo>
                    <a:pt x="8211736" y="76120"/>
                  </a:lnTo>
                  <a:lnTo>
                    <a:pt x="8313006" y="48440"/>
                  </a:lnTo>
                  <a:lnTo>
                    <a:pt x="8329883" y="41519"/>
                  </a:lnTo>
                  <a:lnTo>
                    <a:pt x="8448030" y="20760"/>
                  </a:lnTo>
                  <a:lnTo>
                    <a:pt x="8701201" y="83040"/>
                  </a:lnTo>
                  <a:lnTo>
                    <a:pt x="8886862" y="96880"/>
                  </a:lnTo>
                  <a:lnTo>
                    <a:pt x="9072520" y="83040"/>
                  </a:lnTo>
                  <a:lnTo>
                    <a:pt x="9241303" y="48440"/>
                  </a:lnTo>
                  <a:lnTo>
                    <a:pt x="9359447" y="13840"/>
                  </a:lnTo>
                  <a:lnTo>
                    <a:pt x="9561985" y="69200"/>
                  </a:lnTo>
                  <a:lnTo>
                    <a:pt x="9697012" y="89959"/>
                  </a:lnTo>
                  <a:lnTo>
                    <a:pt x="9848915" y="103799"/>
                  </a:lnTo>
                  <a:lnTo>
                    <a:pt x="10186476" y="62280"/>
                  </a:lnTo>
                  <a:lnTo>
                    <a:pt x="10304624" y="20760"/>
                  </a:lnTo>
                  <a:lnTo>
                    <a:pt x="10490282" y="76120"/>
                  </a:lnTo>
                  <a:lnTo>
                    <a:pt x="10726576" y="89959"/>
                  </a:lnTo>
                  <a:lnTo>
                    <a:pt x="10895356" y="69200"/>
                  </a:lnTo>
                  <a:lnTo>
                    <a:pt x="11097894" y="34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CF9C3D14-B859-8849-5043-3A58424BB1EA}"/>
                </a:ext>
              </a:extLst>
            </p:cNvPr>
            <p:cNvSpPr/>
            <p:nvPr/>
          </p:nvSpPr>
          <p:spPr>
            <a:xfrm rot="20884359">
              <a:off x="13844962" y="5000776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091D4C0B-34A9-3F45-F3F6-9F188B5DE656}"/>
                </a:ext>
              </a:extLst>
            </p:cNvPr>
            <p:cNvSpPr/>
            <p:nvPr/>
          </p:nvSpPr>
          <p:spPr>
            <a:xfrm rot="13090487">
              <a:off x="12157667" y="3179334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ED1F812-7377-0BE1-D6ED-6CF5838582A1}"/>
                </a:ext>
              </a:extLst>
            </p:cNvPr>
            <p:cNvGrpSpPr/>
            <p:nvPr/>
          </p:nvGrpSpPr>
          <p:grpSpPr>
            <a:xfrm rot="1323749">
              <a:off x="8334599" y="3449476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F6A34CF-657E-8D04-CE9F-F125F4C8FC42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2" name="Flowchart: Manual Operation 131">
                <a:extLst>
                  <a:ext uri="{FF2B5EF4-FFF2-40B4-BE49-F238E27FC236}">
                    <a16:creationId xmlns:a16="http://schemas.microsoft.com/office/drawing/2014/main" id="{F774F9E7-3C33-917C-CFA6-5101E91E962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F1339BC-B8F0-6966-8EA8-0B3AEF6F86EE}"/>
                </a:ext>
              </a:extLst>
            </p:cNvPr>
            <p:cNvSpPr/>
            <p:nvPr/>
          </p:nvSpPr>
          <p:spPr>
            <a:xfrm>
              <a:off x="7474735" y="750576"/>
              <a:ext cx="10499154" cy="5789007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97D0D79B-631A-9F07-F396-49388488149A}"/>
                </a:ext>
              </a:extLst>
            </p:cNvPr>
            <p:cNvGrpSpPr/>
            <p:nvPr/>
          </p:nvGrpSpPr>
          <p:grpSpPr>
            <a:xfrm rot="846442">
              <a:off x="13623560" y="4852321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E28121D-3640-33FC-F2CC-2FF2BBC00ED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6" name="Flowchart: Manual Operation 135">
                <a:extLst>
                  <a:ext uri="{FF2B5EF4-FFF2-40B4-BE49-F238E27FC236}">
                    <a16:creationId xmlns:a16="http://schemas.microsoft.com/office/drawing/2014/main" id="{21B92522-FBDA-901C-4BD0-3F4CC41C18D0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0B3E30D-145C-6638-77EC-600F111D5FC0}"/>
                </a:ext>
              </a:extLst>
            </p:cNvPr>
            <p:cNvSpPr/>
            <p:nvPr/>
          </p:nvSpPr>
          <p:spPr>
            <a:xfrm>
              <a:off x="224587" y="5307689"/>
              <a:ext cx="1577741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538D845-5D97-8BF3-6DA3-B6AA623799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56330" y="4884674"/>
              <a:ext cx="1213374" cy="1649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6DD5EFE-0FAA-A987-D12D-8A962ADB3B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255103" y="4292207"/>
              <a:ext cx="359468" cy="4583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0ADE69A-895A-6081-C44D-FA8F3D6B73F3}"/>
                </a:ext>
              </a:extLst>
            </p:cNvPr>
            <p:cNvGrpSpPr/>
            <p:nvPr/>
          </p:nvGrpSpPr>
          <p:grpSpPr>
            <a:xfrm rot="10280348" flipH="1">
              <a:off x="8306028" y="1613980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CD177B4-C450-79C8-8068-052140CF3F3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6" name="Flowchart: Manual Operation 145">
                <a:extLst>
                  <a:ext uri="{FF2B5EF4-FFF2-40B4-BE49-F238E27FC236}">
                    <a16:creationId xmlns:a16="http://schemas.microsoft.com/office/drawing/2014/main" id="{44E8B371-A248-8604-C2AE-C392DB6C4EE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EF44EA7-7FB2-F74F-8EFD-1A2F5AD7CF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16715" y="1841689"/>
              <a:ext cx="232705" cy="941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3366455-F07C-61A5-418C-E27FA5BB549A}"/>
                </a:ext>
              </a:extLst>
            </p:cNvPr>
            <p:cNvGrpSpPr/>
            <p:nvPr/>
          </p:nvGrpSpPr>
          <p:grpSpPr>
            <a:xfrm>
              <a:off x="7294537" y="2190978"/>
              <a:ext cx="5969915" cy="2989215"/>
              <a:chOff x="1785948" y="2099984"/>
              <a:chExt cx="5969915" cy="2989215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84882CD8-CE07-F216-6AD8-191A77EDFC1E}"/>
                  </a:ext>
                </a:extLst>
              </p:cNvPr>
              <p:cNvGrpSpPr/>
              <p:nvPr/>
            </p:nvGrpSpPr>
            <p:grpSpPr>
              <a:xfrm>
                <a:off x="1785948" y="2724568"/>
                <a:ext cx="1722619" cy="704432"/>
                <a:chOff x="1920900" y="2724568"/>
                <a:chExt cx="1307966" cy="596815"/>
              </a:xfrm>
            </p:grpSpPr>
            <p:sp>
              <p:nvSpPr>
                <p:cNvPr id="180" name="Flowchart: Manual Operation 179">
                  <a:extLst>
                    <a:ext uri="{FF2B5EF4-FFF2-40B4-BE49-F238E27FC236}">
                      <a16:creationId xmlns:a16="http://schemas.microsoft.com/office/drawing/2014/main" id="{EAC2068E-8190-CAFB-0A37-A2E06487C930}"/>
                    </a:ext>
                  </a:extLst>
                </p:cNvPr>
                <p:cNvSpPr/>
                <p:nvPr/>
              </p:nvSpPr>
              <p:spPr>
                <a:xfrm rot="5400000">
                  <a:off x="1776174" y="2869294"/>
                  <a:ext cx="480226" cy="190774"/>
                </a:xfrm>
                <a:prstGeom prst="flowChartManualOperation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B9F0EF58-0121-C1C7-EBA1-126EC658A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0A3E802F-67EF-A1AE-CBA9-7FEE2FC34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1925DA17-28EE-A26E-2CDE-22F9932D16CC}"/>
                  </a:ext>
                </a:extLst>
              </p:cNvPr>
              <p:cNvGrpSpPr/>
              <p:nvPr/>
            </p:nvGrpSpPr>
            <p:grpSpPr>
              <a:xfrm rot="20700000">
                <a:off x="6240887" y="351050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C983B196-9298-8BBE-1211-F6137A83FE07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5" name="Flowchart: Manual Operation 174">
                  <a:extLst>
                    <a:ext uri="{FF2B5EF4-FFF2-40B4-BE49-F238E27FC236}">
                      <a16:creationId xmlns:a16="http://schemas.microsoft.com/office/drawing/2014/main" id="{3ED2C987-4660-E191-BE4B-5DB9BFEC0B0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C9A19D6-7743-BF42-CA15-B5BF0263C062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6DE620F-4DBB-E845-3A98-D811425F1FFB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3" name="Flowchart: Manual Operation 172">
                  <a:extLst>
                    <a:ext uri="{FF2B5EF4-FFF2-40B4-BE49-F238E27FC236}">
                      <a16:creationId xmlns:a16="http://schemas.microsoft.com/office/drawing/2014/main" id="{6A90362D-5B10-DEFF-5D9C-45F22E29E4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A473377-370A-F216-0476-10951A67E428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B1DD4161-232D-F70F-1278-1E37718545F4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1" name="Flowchart: Manual Operation 170">
                  <a:extLst>
                    <a:ext uri="{FF2B5EF4-FFF2-40B4-BE49-F238E27FC236}">
                      <a16:creationId xmlns:a16="http://schemas.microsoft.com/office/drawing/2014/main" id="{5409AF15-2DC9-C0CB-6EC8-3F5582B4896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071FE807-5FAE-184D-1E65-0C4941C87710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EC666F6E-8A41-EBAB-ACA9-A0263C5D11E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9" name="Flowchart: Manual Operation 168">
                  <a:extLst>
                    <a:ext uri="{FF2B5EF4-FFF2-40B4-BE49-F238E27FC236}">
                      <a16:creationId xmlns:a16="http://schemas.microsoft.com/office/drawing/2014/main" id="{0314BC28-F135-3E0F-A414-0D8A4704348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E2E63A3D-95AB-AF60-811C-4C92B8CE9445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B3F56AF0-74F6-9872-C8AD-5F292F6DAC85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7" name="Flowchart: Manual Operation 166">
                  <a:extLst>
                    <a:ext uri="{FF2B5EF4-FFF2-40B4-BE49-F238E27FC236}">
                      <a16:creationId xmlns:a16="http://schemas.microsoft.com/office/drawing/2014/main" id="{9D4FE497-5212-0EAC-9FB3-236FCF359E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C1C70F9-844D-AD87-A073-409FAAC97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865CF3D-DDE8-FE30-D355-4422E3DCB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86317DD-E08F-041A-BB8F-4DBE182DF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B56F0CB-115D-F6E5-3E72-06509CF73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3FD65659-C63D-C71E-1E84-ABE901053A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3282" cy="170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46BB73E5-5262-8839-DBFD-9152DC31C4D0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2FC2AB01-AAA2-908F-C397-49662D346E1E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5" name="Flowchart: Manual Operation 164">
                  <a:extLst>
                    <a:ext uri="{FF2B5EF4-FFF2-40B4-BE49-F238E27FC236}">
                      <a16:creationId xmlns:a16="http://schemas.microsoft.com/office/drawing/2014/main" id="{0E5CCFDF-E270-92E4-B931-084B600F5311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03B5445-28ED-F6D6-9245-9FAB297955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80813" y="3644184"/>
                <a:ext cx="526951" cy="17249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CCEC1BF-5AC8-B073-0C69-11A628EF5E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09D37FB-4B5E-BECD-54AD-AC58770E3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7574" y="3757396"/>
                <a:ext cx="8082" cy="107914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94B028-66EA-2D6D-DFFC-8D5DD8EAB128}"/>
                </a:ext>
              </a:extLst>
            </p:cNvPr>
            <p:cNvSpPr/>
            <p:nvPr/>
          </p:nvSpPr>
          <p:spPr>
            <a:xfrm>
              <a:off x="7412802" y="2847533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34165498-5D91-B7FE-FE7F-DBC60E14B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4B9D5-E4D3-0AB8-8027-A10B58B56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D861C-08EE-38B6-56BB-0D042D27B30E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2B78F-5AA7-38F7-9492-7814491AB9DD}"/>
              </a:ext>
            </a:extLst>
          </p:cNvPr>
          <p:cNvSpPr txBox="1"/>
          <p:nvPr/>
        </p:nvSpPr>
        <p:spPr>
          <a:xfrm>
            <a:off x="249984" y="1546239"/>
            <a:ext cx="662177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Introduced Stochastic Multiagent Orienteering Problem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Explored leveraging mothership for hybrid decentralized problem solving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Evaluated scenarios where integrated mothership provides greatest benefits</a:t>
            </a:r>
          </a:p>
        </p:txBody>
      </p:sp>
    </p:spTree>
    <p:extLst>
      <p:ext uri="{BB962C8B-B14F-4D97-AF65-F5344CB8AC3E}">
        <p14:creationId xmlns:p14="http://schemas.microsoft.com/office/powerpoint/2010/main" val="2996250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7890D5F8-2BCB-4E61-BFB2-6A6230611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705" y="3193945"/>
            <a:ext cx="2039809" cy="2039809"/>
          </a:xfrm>
          <a:prstGeom prst="rect">
            <a:avLst/>
          </a:prstGeom>
        </p:spPr>
      </p:pic>
      <p:pic>
        <p:nvPicPr>
          <p:cNvPr id="6" name="Picture 5" descr="Guidelines | University Relations and Marketing | Oregon State University">
            <a:extLst>
              <a:ext uri="{FF2B5EF4-FFF2-40B4-BE49-F238E27FC236}">
                <a16:creationId xmlns:a16="http://schemas.microsoft.com/office/drawing/2014/main" id="{BD7C88B7-0348-8B2F-5450-B2F37BBC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55012"/>
            <a:ext cx="3272411" cy="130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0367CD-ED8B-2B7A-EE76-A1B9D7498619}"/>
              </a:ext>
            </a:extLst>
          </p:cNvPr>
          <p:cNvCxnSpPr/>
          <p:nvPr/>
        </p:nvCxnSpPr>
        <p:spPr>
          <a:xfrm>
            <a:off x="1302530" y="3233896"/>
            <a:ext cx="91942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EC690B0-4B95-07FA-ECB5-8018D4F30473}"/>
              </a:ext>
            </a:extLst>
          </p:cNvPr>
          <p:cNvSpPr/>
          <p:nvPr/>
        </p:nvSpPr>
        <p:spPr>
          <a:xfrm>
            <a:off x="1302530" y="1387070"/>
            <a:ext cx="6689793" cy="1195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Contact: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Nathan Butler: butlnath@oregonstate.edu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Dr. Geoffrey Hollinger: geoff.hollinger@oregonstate.edu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639F7-7D58-9425-B049-B0547F7BAC40}"/>
              </a:ext>
            </a:extLst>
          </p:cNvPr>
          <p:cNvSpPr txBox="1"/>
          <p:nvPr/>
        </p:nvSpPr>
        <p:spPr>
          <a:xfrm>
            <a:off x="3631669" y="5167982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FC0CF-6653-7946-3483-5A77A3F1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299E807-CA94-DB4D-DAC6-3A2CD289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273" y="6045441"/>
            <a:ext cx="1095570" cy="5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5109BCD-D542-A434-2386-09533957E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52" y="6144816"/>
            <a:ext cx="1542774" cy="34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Woods Hole Institute">
            <a:extLst>
              <a:ext uri="{FF2B5EF4-FFF2-40B4-BE49-F238E27FC236}">
                <a16:creationId xmlns:a16="http://schemas.microsoft.com/office/drawing/2014/main" id="{43F5525D-1804-FD7F-9A45-935FA4576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21" b="31922"/>
          <a:stretch/>
        </p:blipFill>
        <p:spPr bwMode="auto">
          <a:xfrm>
            <a:off x="8857548" y="6021261"/>
            <a:ext cx="1777999" cy="59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6E939381-3FB6-FE4A-3894-543B922091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979" y="1119681"/>
            <a:ext cx="2107792" cy="2107792"/>
          </a:xfrm>
          <a:prstGeom prst="rect">
            <a:avLst/>
          </a:prstGeom>
        </p:spPr>
      </p:pic>
      <p:pic>
        <p:nvPicPr>
          <p:cNvPr id="1030" name="Picture 6" descr="Purdue University Logo, symbol, meaning, history, PNG, brand">
            <a:extLst>
              <a:ext uri="{FF2B5EF4-FFF2-40B4-BE49-F238E27FC236}">
                <a16:creationId xmlns:a16="http://schemas.microsoft.com/office/drawing/2014/main" id="{CA58C7A5-35C8-868C-5AC6-ED1173998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865" y="5845602"/>
            <a:ext cx="1654835" cy="93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C3CF76-B37A-1FB3-9BD5-7E849E740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425" y="6140100"/>
            <a:ext cx="1850778" cy="3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284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725ECB2-F415-336C-D3D4-E3183AD9F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46E958DB-C09A-070B-4CEB-78CA896C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14495-9DF0-C301-6525-D1B9E00BB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D059ED-FD15-6932-36DC-6C2B83164AC8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Experimental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C12111-D1D3-53DA-FB87-C3AC48C72B56}"/>
              </a:ext>
            </a:extLst>
          </p:cNvPr>
          <p:cNvSpPr txBox="1"/>
          <p:nvPr/>
        </p:nvSpPr>
        <p:spPr>
          <a:xfrm>
            <a:off x="249706" y="4226671"/>
            <a:ext cx="5486411" cy="1477328"/>
          </a:xfrm>
          <a:prstGeom prst="rect">
            <a:avLst/>
          </a:prstGeom>
          <a:noFill/>
          <a:ln w="28575">
            <a:solidFill>
              <a:srgbClr val="D0BBFF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/>
              <a:t>Initial (centralized) solution -&gt; immediate coordination boost</a:t>
            </a:r>
          </a:p>
          <a:p>
            <a:pPr algn="ctr">
              <a:spcAft>
                <a:spcPts val="1200"/>
              </a:spcAft>
            </a:pPr>
            <a:r>
              <a:rPr lang="en-US" sz="2000" dirty="0"/>
              <a:t>Increased disturbances -&gt; greater benefit from global coordination</a:t>
            </a:r>
          </a:p>
        </p:txBody>
      </p:sp>
      <p:pic>
        <p:nvPicPr>
          <p:cNvPr id="11" name="Picture 10" descr="A graph of a bar graph&#10;&#10;AI-generated content may be incorrect.">
            <a:extLst>
              <a:ext uri="{FF2B5EF4-FFF2-40B4-BE49-F238E27FC236}">
                <a16:creationId xmlns:a16="http://schemas.microsoft.com/office/drawing/2014/main" id="{1CF37279-F96C-C0E7-A97F-29B1A920F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492" y="946849"/>
            <a:ext cx="5486411" cy="2423165"/>
          </a:xfrm>
          <a:prstGeom prst="rect">
            <a:avLst/>
          </a:prstGeom>
        </p:spPr>
      </p:pic>
      <p:pic>
        <p:nvPicPr>
          <p:cNvPr id="13" name="Picture 12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D348812A-3421-B5BF-2D91-E09B82A13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493" y="3591301"/>
            <a:ext cx="5486411" cy="24231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3C9CDF-1EC4-0A1A-951C-D3B7402080EB}"/>
              </a:ext>
            </a:extLst>
          </p:cNvPr>
          <p:cNvSpPr txBox="1"/>
          <p:nvPr/>
        </p:nvSpPr>
        <p:spPr>
          <a:xfrm>
            <a:off x="249706" y="1120676"/>
            <a:ext cx="576704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Four algorithms: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7A7FF"/>
                </a:solidFill>
              </a:rPr>
              <a:t>Initial, centralized solution only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9E56A"/>
                </a:solidFill>
              </a:rPr>
              <a:t>Decentralized planning only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635B"/>
                </a:solidFill>
              </a:rPr>
              <a:t>Initial + decentralized replanning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279FF"/>
                </a:solidFill>
              </a:rPr>
              <a:t>Initial + hybrid replanning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74F557-EBB5-EE47-5E59-49D670F45DCF}"/>
              </a:ext>
            </a:extLst>
          </p:cNvPr>
          <p:cNvSpPr txBox="1"/>
          <p:nvPr/>
        </p:nvSpPr>
        <p:spPr>
          <a:xfrm>
            <a:off x="7878294" y="754262"/>
            <a:ext cx="2076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 Robots, 30 Tasks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C08253-4B79-E3DD-0805-DDEFCFAC8446}"/>
              </a:ext>
            </a:extLst>
          </p:cNvPr>
          <p:cNvSpPr txBox="1"/>
          <p:nvPr/>
        </p:nvSpPr>
        <p:spPr>
          <a:xfrm>
            <a:off x="7878294" y="3416900"/>
            <a:ext cx="2076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 Robots, 20 Tasks</a:t>
            </a:r>
          </a:p>
        </p:txBody>
      </p:sp>
    </p:spTree>
    <p:extLst>
      <p:ext uri="{BB962C8B-B14F-4D97-AF65-F5344CB8AC3E}">
        <p14:creationId xmlns:p14="http://schemas.microsoft.com/office/powerpoint/2010/main" val="122414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D3D1A1C-5176-4B5C-EE6C-67E49444ACCE}"/>
              </a:ext>
            </a:extLst>
          </p:cNvPr>
          <p:cNvGrpSpPr/>
          <p:nvPr/>
        </p:nvGrpSpPr>
        <p:grpSpPr>
          <a:xfrm>
            <a:off x="-343777" y="768440"/>
            <a:ext cx="12854226" cy="5832186"/>
            <a:chOff x="-343777" y="659582"/>
            <a:chExt cx="12854226" cy="583218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C0CAE5-A39C-DBE8-4B74-7416424B604D}"/>
                </a:ext>
              </a:extLst>
            </p:cNvPr>
            <p:cNvSpPr/>
            <p:nvPr/>
          </p:nvSpPr>
          <p:spPr>
            <a:xfrm>
              <a:off x="-21435" y="1026235"/>
              <a:ext cx="12143759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13999849-75C0-30B5-CDD6-10C45C1AC278}"/>
                </a:ext>
              </a:extLst>
            </p:cNvPr>
            <p:cNvSpPr/>
            <p:nvPr/>
          </p:nvSpPr>
          <p:spPr>
            <a:xfrm rot="11106912">
              <a:off x="2966785" y="1082035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61D4677-74ED-2677-9CA4-37865A135018}"/>
                </a:ext>
              </a:extLst>
            </p:cNvPr>
            <p:cNvSpPr/>
            <p:nvPr/>
          </p:nvSpPr>
          <p:spPr>
            <a:xfrm>
              <a:off x="-343777" y="770269"/>
              <a:ext cx="2698551" cy="269879"/>
            </a:xfrm>
            <a:custGeom>
              <a:avLst/>
              <a:gdLst>
                <a:gd name="connsiteX0" fmla="*/ 0 w 2190613"/>
                <a:gd name="connsiteY0" fmla="*/ 26314 h 256558"/>
                <a:gd name="connsiteX1" fmla="*/ 59206 w 2190613"/>
                <a:gd name="connsiteY1" fmla="*/ 59206 h 256558"/>
                <a:gd name="connsiteX2" fmla="*/ 124990 w 2190613"/>
                <a:gd name="connsiteY2" fmla="*/ 78941 h 256558"/>
                <a:gd name="connsiteX3" fmla="*/ 217088 w 2190613"/>
                <a:gd name="connsiteY3" fmla="*/ 85519 h 256558"/>
                <a:gd name="connsiteX4" fmla="*/ 302607 w 2190613"/>
                <a:gd name="connsiteY4" fmla="*/ 78941 h 256558"/>
                <a:gd name="connsiteX5" fmla="*/ 381548 w 2190613"/>
                <a:gd name="connsiteY5" fmla="*/ 32892 h 256558"/>
                <a:gd name="connsiteX6" fmla="*/ 440754 w 2190613"/>
                <a:gd name="connsiteY6" fmla="*/ 92098 h 256558"/>
                <a:gd name="connsiteX7" fmla="*/ 526273 w 2190613"/>
                <a:gd name="connsiteY7" fmla="*/ 105255 h 256558"/>
                <a:gd name="connsiteX8" fmla="*/ 638106 w 2190613"/>
                <a:gd name="connsiteY8" fmla="*/ 85519 h 256558"/>
                <a:gd name="connsiteX9" fmla="*/ 670999 w 2190613"/>
                <a:gd name="connsiteY9" fmla="*/ 52627 h 256558"/>
                <a:gd name="connsiteX10" fmla="*/ 710469 w 2190613"/>
                <a:gd name="connsiteY10" fmla="*/ 19735 h 256558"/>
                <a:gd name="connsiteX11" fmla="*/ 802567 w 2190613"/>
                <a:gd name="connsiteY11" fmla="*/ 78941 h 256558"/>
                <a:gd name="connsiteX12" fmla="*/ 855194 w 2190613"/>
                <a:gd name="connsiteY12" fmla="*/ 105255 h 256558"/>
                <a:gd name="connsiteX13" fmla="*/ 940714 w 2190613"/>
                <a:gd name="connsiteY13" fmla="*/ 98676 h 256558"/>
                <a:gd name="connsiteX14" fmla="*/ 1026233 w 2190613"/>
                <a:gd name="connsiteY14" fmla="*/ 72363 h 256558"/>
                <a:gd name="connsiteX15" fmla="*/ 1065704 w 2190613"/>
                <a:gd name="connsiteY15" fmla="*/ 46049 h 256558"/>
                <a:gd name="connsiteX16" fmla="*/ 1072282 w 2190613"/>
                <a:gd name="connsiteY16" fmla="*/ 39470 h 256558"/>
                <a:gd name="connsiteX17" fmla="*/ 1118331 w 2190613"/>
                <a:gd name="connsiteY17" fmla="*/ 19735 h 256558"/>
                <a:gd name="connsiteX18" fmla="*/ 1217007 w 2190613"/>
                <a:gd name="connsiteY18" fmla="*/ 78941 h 256558"/>
                <a:gd name="connsiteX19" fmla="*/ 1289370 w 2190613"/>
                <a:gd name="connsiteY19" fmla="*/ 92098 h 256558"/>
                <a:gd name="connsiteX20" fmla="*/ 1361732 w 2190613"/>
                <a:gd name="connsiteY20" fmla="*/ 78941 h 256558"/>
                <a:gd name="connsiteX21" fmla="*/ 1427517 w 2190613"/>
                <a:gd name="connsiteY21" fmla="*/ 46049 h 256558"/>
                <a:gd name="connsiteX22" fmla="*/ 1473565 w 2190613"/>
                <a:gd name="connsiteY22" fmla="*/ 13157 h 256558"/>
                <a:gd name="connsiteX23" fmla="*/ 1552506 w 2190613"/>
                <a:gd name="connsiteY23" fmla="*/ 65784 h 256558"/>
                <a:gd name="connsiteX24" fmla="*/ 1605134 w 2190613"/>
                <a:gd name="connsiteY24" fmla="*/ 85519 h 256558"/>
                <a:gd name="connsiteX25" fmla="*/ 1664340 w 2190613"/>
                <a:gd name="connsiteY25" fmla="*/ 98676 h 256558"/>
                <a:gd name="connsiteX26" fmla="*/ 1664340 w 2190613"/>
                <a:gd name="connsiteY26" fmla="*/ 98676 h 256558"/>
                <a:gd name="connsiteX27" fmla="*/ 1795908 w 2190613"/>
                <a:gd name="connsiteY27" fmla="*/ 59206 h 256558"/>
                <a:gd name="connsiteX28" fmla="*/ 1841957 w 2190613"/>
                <a:gd name="connsiteY28" fmla="*/ 19735 h 256558"/>
                <a:gd name="connsiteX29" fmla="*/ 1914319 w 2190613"/>
                <a:gd name="connsiteY29" fmla="*/ 72363 h 256558"/>
                <a:gd name="connsiteX30" fmla="*/ 2006417 w 2190613"/>
                <a:gd name="connsiteY30" fmla="*/ 85519 h 256558"/>
                <a:gd name="connsiteX31" fmla="*/ 2072201 w 2190613"/>
                <a:gd name="connsiteY31" fmla="*/ 65784 h 256558"/>
                <a:gd name="connsiteX32" fmla="*/ 2151142 w 2190613"/>
                <a:gd name="connsiteY32" fmla="*/ 32892 h 256558"/>
                <a:gd name="connsiteX33" fmla="*/ 2184035 w 2190613"/>
                <a:gd name="connsiteY33" fmla="*/ 0 h 256558"/>
                <a:gd name="connsiteX34" fmla="*/ 2190613 w 2190613"/>
                <a:gd name="connsiteY34" fmla="*/ 256558 h 256558"/>
                <a:gd name="connsiteX35" fmla="*/ 0 w 2190613"/>
                <a:gd name="connsiteY35" fmla="*/ 256558 h 256558"/>
                <a:gd name="connsiteX36" fmla="*/ 0 w 2190613"/>
                <a:gd name="connsiteY36" fmla="*/ 26314 h 25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90613" h="256558">
                  <a:moveTo>
                    <a:pt x="0" y="26314"/>
                  </a:moveTo>
                  <a:lnTo>
                    <a:pt x="59206" y="59206"/>
                  </a:lnTo>
                  <a:lnTo>
                    <a:pt x="124990" y="78941"/>
                  </a:lnTo>
                  <a:lnTo>
                    <a:pt x="217088" y="85519"/>
                  </a:lnTo>
                  <a:lnTo>
                    <a:pt x="302607" y="78941"/>
                  </a:lnTo>
                  <a:lnTo>
                    <a:pt x="381548" y="32892"/>
                  </a:lnTo>
                  <a:lnTo>
                    <a:pt x="440754" y="92098"/>
                  </a:lnTo>
                  <a:lnTo>
                    <a:pt x="526273" y="105255"/>
                  </a:lnTo>
                  <a:lnTo>
                    <a:pt x="638106" y="85519"/>
                  </a:lnTo>
                  <a:lnTo>
                    <a:pt x="670999" y="52627"/>
                  </a:lnTo>
                  <a:lnTo>
                    <a:pt x="710469" y="19735"/>
                  </a:lnTo>
                  <a:lnTo>
                    <a:pt x="802567" y="78941"/>
                  </a:lnTo>
                  <a:lnTo>
                    <a:pt x="855194" y="105255"/>
                  </a:lnTo>
                  <a:lnTo>
                    <a:pt x="940714" y="98676"/>
                  </a:lnTo>
                  <a:lnTo>
                    <a:pt x="1026233" y="72363"/>
                  </a:lnTo>
                  <a:lnTo>
                    <a:pt x="1065704" y="46049"/>
                  </a:lnTo>
                  <a:lnTo>
                    <a:pt x="1072282" y="39470"/>
                  </a:lnTo>
                  <a:lnTo>
                    <a:pt x="1118331" y="19735"/>
                  </a:lnTo>
                  <a:lnTo>
                    <a:pt x="1217007" y="78941"/>
                  </a:lnTo>
                  <a:lnTo>
                    <a:pt x="1289370" y="92098"/>
                  </a:lnTo>
                  <a:lnTo>
                    <a:pt x="1361732" y="78941"/>
                  </a:lnTo>
                  <a:lnTo>
                    <a:pt x="1427517" y="46049"/>
                  </a:lnTo>
                  <a:lnTo>
                    <a:pt x="1473565" y="13157"/>
                  </a:lnTo>
                  <a:lnTo>
                    <a:pt x="1552506" y="65784"/>
                  </a:lnTo>
                  <a:lnTo>
                    <a:pt x="1605134" y="85519"/>
                  </a:lnTo>
                  <a:lnTo>
                    <a:pt x="1664340" y="98676"/>
                  </a:lnTo>
                  <a:lnTo>
                    <a:pt x="1664340" y="98676"/>
                  </a:lnTo>
                  <a:lnTo>
                    <a:pt x="1795908" y="59206"/>
                  </a:lnTo>
                  <a:lnTo>
                    <a:pt x="1841957" y="19735"/>
                  </a:lnTo>
                  <a:lnTo>
                    <a:pt x="1914319" y="72363"/>
                  </a:lnTo>
                  <a:lnTo>
                    <a:pt x="2006417" y="85519"/>
                  </a:lnTo>
                  <a:lnTo>
                    <a:pt x="2072201" y="65784"/>
                  </a:lnTo>
                  <a:lnTo>
                    <a:pt x="2151142" y="32892"/>
                  </a:lnTo>
                  <a:lnTo>
                    <a:pt x="2184035" y="0"/>
                  </a:lnTo>
                  <a:lnTo>
                    <a:pt x="2190613" y="256558"/>
                  </a:lnTo>
                  <a:lnTo>
                    <a:pt x="0" y="256558"/>
                  </a:lnTo>
                  <a:lnTo>
                    <a:pt x="0" y="26314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577E45F2-1128-EC67-325B-C757EFEA9EA7}"/>
                </a:ext>
              </a:extLst>
            </p:cNvPr>
            <p:cNvSpPr/>
            <p:nvPr/>
          </p:nvSpPr>
          <p:spPr>
            <a:xfrm rot="20884359">
              <a:off x="8336373" y="4909782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043C21C2-88C2-D1A5-7A95-C5F499087B5C}"/>
                </a:ext>
              </a:extLst>
            </p:cNvPr>
            <p:cNvSpPr/>
            <p:nvPr/>
          </p:nvSpPr>
          <p:spPr>
            <a:xfrm rot="13090487">
              <a:off x="6649078" y="3088340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08B737-DCC3-246B-A2C8-62A9B952BAD1}"/>
                </a:ext>
              </a:extLst>
            </p:cNvPr>
            <p:cNvGrpSpPr/>
            <p:nvPr/>
          </p:nvGrpSpPr>
          <p:grpSpPr>
            <a:xfrm rot="1323749">
              <a:off x="2826010" y="3358482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F21C467-8AC1-5481-4F8D-0052B4DF44C5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1" name="Flowchart: Manual Operation 60">
                <a:extLst>
                  <a:ext uri="{FF2B5EF4-FFF2-40B4-BE49-F238E27FC236}">
                    <a16:creationId xmlns:a16="http://schemas.microsoft.com/office/drawing/2014/main" id="{E8CB578A-F7A7-8B0E-F463-A89EA0E37A0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76C26B5-8BDA-3CD6-FA8C-4CD127C9A6CE}"/>
                </a:ext>
              </a:extLst>
            </p:cNvPr>
            <p:cNvSpPr/>
            <p:nvPr/>
          </p:nvSpPr>
          <p:spPr>
            <a:xfrm>
              <a:off x="1966146" y="659582"/>
              <a:ext cx="10499154" cy="5789007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893C69-CF84-5ABB-C391-677531AFEE32}"/>
                </a:ext>
              </a:extLst>
            </p:cNvPr>
            <p:cNvGrpSpPr/>
            <p:nvPr/>
          </p:nvGrpSpPr>
          <p:grpSpPr>
            <a:xfrm rot="846442">
              <a:off x="8114971" y="4761327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C2F7E4B-307D-B04B-F04A-1C80AA17EABE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9" name="Flowchart: Manual Operation 58">
                <a:extLst>
                  <a:ext uri="{FF2B5EF4-FFF2-40B4-BE49-F238E27FC236}">
                    <a16:creationId xmlns:a16="http://schemas.microsoft.com/office/drawing/2014/main" id="{D67E042F-2A76-3AF4-155C-CC8239B4E250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141881B-C1DA-CC67-440E-0BAC0B61E65C}"/>
                </a:ext>
              </a:extLst>
            </p:cNvPr>
            <p:cNvGrpSpPr/>
            <p:nvPr/>
          </p:nvGrpSpPr>
          <p:grpSpPr>
            <a:xfrm rot="216018" flipH="1">
              <a:off x="9812318" y="5913803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A5B0A50-C67F-FD1D-5D3F-EC1DE7364A68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7" name="Flowchart: Manual Operation 56">
                <a:extLst>
                  <a:ext uri="{FF2B5EF4-FFF2-40B4-BE49-F238E27FC236}">
                    <a16:creationId xmlns:a16="http://schemas.microsoft.com/office/drawing/2014/main" id="{36491C1F-3574-EE74-E25E-97EBCA1EB6B5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3C5C37-8B9C-EEC7-C084-1AF08A1F4036}"/>
                </a:ext>
              </a:extLst>
            </p:cNvPr>
            <p:cNvSpPr/>
            <p:nvPr/>
          </p:nvSpPr>
          <p:spPr>
            <a:xfrm>
              <a:off x="7821400" y="5347133"/>
              <a:ext cx="4370600" cy="1144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46A5C4A-A7C4-0645-4DC4-DD51F186940B}"/>
                </a:ext>
              </a:extLst>
            </p:cNvPr>
            <p:cNvSpPr/>
            <p:nvPr/>
          </p:nvSpPr>
          <p:spPr>
            <a:xfrm>
              <a:off x="-21434" y="5216695"/>
              <a:ext cx="1253188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8E2DBF0-B7C4-1AF4-7A3D-E8F171850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7741" y="4793680"/>
              <a:ext cx="1213374" cy="1649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419FAA1-776E-8350-49F8-B850E2A126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6514" y="4201213"/>
              <a:ext cx="359468" cy="4583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862BC69-7F93-0D60-7726-CF3B374301B8}"/>
                </a:ext>
              </a:extLst>
            </p:cNvPr>
            <p:cNvGrpSpPr/>
            <p:nvPr/>
          </p:nvGrpSpPr>
          <p:grpSpPr>
            <a:xfrm rot="10280348" flipH="1">
              <a:off x="2797439" y="152298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992269F6-6769-2084-A55F-0672D90F7ACE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5" name="Flowchart: Manual Operation 54">
                <a:extLst>
                  <a:ext uri="{FF2B5EF4-FFF2-40B4-BE49-F238E27FC236}">
                    <a16:creationId xmlns:a16="http://schemas.microsoft.com/office/drawing/2014/main" id="{0613C0FF-16E6-7D14-12C3-27315F2F9F3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A8B41FE-AE84-EC52-4C0C-884D5B8E40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8126" y="1750695"/>
              <a:ext cx="232705" cy="941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1A9F745-3A3E-73BB-700F-92B4FD9AF267}"/>
                </a:ext>
              </a:extLst>
            </p:cNvPr>
            <p:cNvGrpSpPr/>
            <p:nvPr/>
          </p:nvGrpSpPr>
          <p:grpSpPr>
            <a:xfrm>
              <a:off x="1785949" y="2099984"/>
              <a:ext cx="5969914" cy="2989215"/>
              <a:chOff x="1785949" y="2099984"/>
              <a:chExt cx="5969914" cy="298921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8A2A7C5-B434-224F-12EB-A2F23D375CEA}"/>
                  </a:ext>
                </a:extLst>
              </p:cNvPr>
              <p:cNvGrpSpPr/>
              <p:nvPr/>
            </p:nvGrpSpPr>
            <p:grpSpPr>
              <a:xfrm>
                <a:off x="1785949" y="2724568"/>
                <a:ext cx="2165979" cy="704432"/>
                <a:chOff x="1920900" y="2724568"/>
                <a:chExt cx="1644604" cy="596815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A074CA00-F087-355B-0C93-EB7CB038381F}"/>
                    </a:ext>
                  </a:extLst>
                </p:cNvPr>
                <p:cNvGrpSpPr/>
                <p:nvPr/>
              </p:nvGrpSpPr>
              <p:grpSpPr>
                <a:xfrm>
                  <a:off x="1920900" y="2724568"/>
                  <a:ext cx="1644604" cy="480226"/>
                  <a:chOff x="230245" y="144724"/>
                  <a:chExt cx="1644604" cy="480226"/>
                </a:xfrm>
              </p:grpSpPr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5E370FD0-ACBC-EA11-5031-362179791C69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Mothership</a:t>
                    </a:r>
                  </a:p>
                </p:txBody>
              </p:sp>
              <p:sp>
                <p:nvSpPr>
                  <p:cNvPr id="53" name="Flowchart: Manual Operation 52">
                    <a:extLst>
                      <a:ext uri="{FF2B5EF4-FFF2-40B4-BE49-F238E27FC236}">
                        <a16:creationId xmlns:a16="http://schemas.microsoft.com/office/drawing/2014/main" id="{CC8F147B-05E0-817E-1A73-FB8DC60BA2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B2CF348D-6B2C-F7F5-52CB-1E9C24D4F6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5BD1847E-04F6-DEFA-986C-C5E4705570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1842611-DB25-4941-BACA-78241E60DD84}"/>
                  </a:ext>
                </a:extLst>
              </p:cNvPr>
              <p:cNvGrpSpPr/>
              <p:nvPr/>
            </p:nvGrpSpPr>
            <p:grpSpPr>
              <a:xfrm rot="20700000">
                <a:off x="6240887" y="351050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463292E0-53D6-4CB5-452D-73E125875581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48" name="Flowchart: Manual Operation 47">
                  <a:extLst>
                    <a:ext uri="{FF2B5EF4-FFF2-40B4-BE49-F238E27FC236}">
                      <a16:creationId xmlns:a16="http://schemas.microsoft.com/office/drawing/2014/main" id="{02BDF1B4-0AEE-18DF-476C-99EDBD83EC0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065BB81-53F0-1FF1-D52E-924003929473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3272BBBA-9730-5343-E3F5-8F6A58C87314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46" name="Flowchart: Manual Operation 45">
                  <a:extLst>
                    <a:ext uri="{FF2B5EF4-FFF2-40B4-BE49-F238E27FC236}">
                      <a16:creationId xmlns:a16="http://schemas.microsoft.com/office/drawing/2014/main" id="{D612EBFB-09C7-BE48-F84B-7A5E1826A989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D4B7305-1978-C0A3-1C1E-96D983FA1385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8DA43DC7-21E2-CD39-D667-7CD7F887B562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44" name="Flowchart: Manual Operation 43">
                  <a:extLst>
                    <a:ext uri="{FF2B5EF4-FFF2-40B4-BE49-F238E27FC236}">
                      <a16:creationId xmlns:a16="http://schemas.microsoft.com/office/drawing/2014/main" id="{2FF1EFF2-01DA-43E6-2F2E-B2158657C24C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6B540ED-26CC-2596-4E08-E3EB0D7DF9B7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7A5D840F-1E54-2F7E-6811-E471C3C1E911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42" name="Flowchart: Manual Operation 41">
                  <a:extLst>
                    <a:ext uri="{FF2B5EF4-FFF2-40B4-BE49-F238E27FC236}">
                      <a16:creationId xmlns:a16="http://schemas.microsoft.com/office/drawing/2014/main" id="{DE03566D-4E85-68B6-69D6-37F7760CAAA6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533F8E7-B98B-EBFB-AC79-66810B8DB8DD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4EB646F3-E782-A0D3-0C05-AE265759E881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40" name="Flowchart: Manual Operation 39">
                  <a:extLst>
                    <a:ext uri="{FF2B5EF4-FFF2-40B4-BE49-F238E27FC236}">
                      <a16:creationId xmlns:a16="http://schemas.microsoft.com/office/drawing/2014/main" id="{E429EEBA-9F9C-3A15-4FA9-61ECBF16D933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44DB41C-BDC5-A063-127E-D613DC66BF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779EDFB-63A8-EB7A-430F-61DDFB40FF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FDE16C5-E213-8C9C-F25E-45CEE5D35D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3FCE939-9BAE-F0D6-9F88-F05A9F8DC5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40B8807-2C60-E33B-70A6-BF1884A4AA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3282" cy="170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49C9438-2C23-08FD-FAD2-708FA37D61BB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5E497950-895F-B6CA-9B9C-09CA1BBA9C4D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8" name="Flowchart: Manual Operation 37">
                  <a:extLst>
                    <a:ext uri="{FF2B5EF4-FFF2-40B4-BE49-F238E27FC236}">
                      <a16:creationId xmlns:a16="http://schemas.microsoft.com/office/drawing/2014/main" id="{BF2C54C3-ABB1-9AC2-251F-66C2DA400CC8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7E68F48-BA90-DD80-B9E8-36F25145C0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80813" y="3644184"/>
                <a:ext cx="526951" cy="17249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AC019C4-05BA-5CDE-FA3D-BEE3CB577A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D14DE56-512E-3C2F-5863-1A5AE8C95D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7574" y="3757396"/>
                <a:ext cx="8082" cy="107914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AC7790-83E1-8215-1EEA-122D1956116F}"/>
                </a:ext>
              </a:extLst>
            </p:cNvPr>
            <p:cNvSpPr/>
            <p:nvPr/>
          </p:nvSpPr>
          <p:spPr>
            <a:xfrm>
              <a:off x="7920265" y="1374583"/>
              <a:ext cx="3811981" cy="8997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Deploying multi-robot team in marine under-ice environments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A36AB5-75EC-DB24-527A-7D05E379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</a:t>
            </a:fld>
            <a:endParaRPr lang="en-US" dirty="0"/>
          </a:p>
        </p:txBody>
      </p:sp>
      <p:pic>
        <p:nvPicPr>
          <p:cNvPr id="3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91B48D62-668F-BB14-8E14-EE6FD1E8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445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9FFE1A5-D618-5945-8F14-9D5872786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FCC3383-44B9-F948-9223-A8E49D58BCFA}"/>
              </a:ext>
            </a:extLst>
          </p:cNvPr>
          <p:cNvGrpSpPr/>
          <p:nvPr/>
        </p:nvGrpSpPr>
        <p:grpSpPr>
          <a:xfrm>
            <a:off x="1109015" y="5560512"/>
            <a:ext cx="2165979" cy="566820"/>
            <a:chOff x="6183020" y="2325378"/>
            <a:chExt cx="2165979" cy="56682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EE074E3-B5EE-358E-5FE0-715ECD1C6DDE}"/>
                </a:ext>
              </a:extLst>
            </p:cNvPr>
            <p:cNvSpPr/>
            <p:nvPr/>
          </p:nvSpPr>
          <p:spPr>
            <a:xfrm>
              <a:off x="6321642" y="2352556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Mothership</a:t>
              </a:r>
            </a:p>
          </p:txBody>
        </p:sp>
        <p:sp>
          <p:nvSpPr>
            <p:cNvPr id="3" name="Flowchart: Manual Operation 2">
              <a:extLst>
                <a:ext uri="{FF2B5EF4-FFF2-40B4-BE49-F238E27FC236}">
                  <a16:creationId xmlns:a16="http://schemas.microsoft.com/office/drawing/2014/main" id="{CAFE9EE2-D259-1EE1-A5EE-EFBB8ECE2F17}"/>
                </a:ext>
              </a:extLst>
            </p:cNvPr>
            <p:cNvSpPr/>
            <p:nvPr/>
          </p:nvSpPr>
          <p:spPr>
            <a:xfrm rot="5400000">
              <a:off x="6025237" y="2483161"/>
              <a:ext cx="566820" cy="251253"/>
            </a:xfrm>
            <a:prstGeom prst="flowChartManualOperati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72AB50-258F-9DB1-A1A5-7D28F07A7F1C}"/>
              </a:ext>
            </a:extLst>
          </p:cNvPr>
          <p:cNvGrpSpPr/>
          <p:nvPr/>
        </p:nvGrpSpPr>
        <p:grpSpPr>
          <a:xfrm>
            <a:off x="3630683" y="1812024"/>
            <a:ext cx="6311776" cy="3998295"/>
            <a:chOff x="3191771" y="1321394"/>
            <a:chExt cx="6311776" cy="399829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E4F00E-3093-815B-33E2-72E6D126AA5C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30CF33-5CA3-6E51-C38A-8AFDBAA589D6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C8E0F9A-B0E3-57D5-2070-C31D4A79083E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6196067-658A-ABFE-7F79-253EF853670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Flowchart: Manual Operation 15">
                <a:extLst>
                  <a:ext uri="{FF2B5EF4-FFF2-40B4-BE49-F238E27FC236}">
                    <a16:creationId xmlns:a16="http://schemas.microsoft.com/office/drawing/2014/main" id="{ED0A68B2-6227-C137-8BA5-763B85B021A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8AA0DA-1BAF-A729-7A33-2912AF2765B8}"/>
              </a:ext>
            </a:extLst>
          </p:cNvPr>
          <p:cNvGrpSpPr/>
          <p:nvPr/>
        </p:nvGrpSpPr>
        <p:grpSpPr>
          <a:xfrm>
            <a:off x="2082899" y="1129927"/>
            <a:ext cx="3426724" cy="4285196"/>
            <a:chOff x="1632839" y="656930"/>
            <a:chExt cx="3426724" cy="42851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8A0F7E4-0882-9FC0-9EF7-F66B8A8BE77E}"/>
                </a:ext>
              </a:extLst>
            </p:cNvPr>
            <p:cNvSpPr/>
            <p:nvPr/>
          </p:nvSpPr>
          <p:spPr>
            <a:xfrm>
              <a:off x="2452139" y="656930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D0B6C1-12BE-E6B6-EB78-B010F7859099}"/>
                </a:ext>
              </a:extLst>
            </p:cNvPr>
            <p:cNvSpPr/>
            <p:nvPr/>
          </p:nvSpPr>
          <p:spPr>
            <a:xfrm>
              <a:off x="4524779" y="1952330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2C650C-6142-9772-773D-A05BCF492727}"/>
                </a:ext>
              </a:extLst>
            </p:cNvPr>
            <p:cNvSpPr/>
            <p:nvPr/>
          </p:nvSpPr>
          <p:spPr>
            <a:xfrm>
              <a:off x="1632839" y="2219722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F7427CC-C94A-E3AD-5567-92D1867924FB}"/>
                </a:ext>
              </a:extLst>
            </p:cNvPr>
            <p:cNvGrpSpPr/>
            <p:nvPr/>
          </p:nvGrpSpPr>
          <p:grpSpPr>
            <a:xfrm rot="19666253">
              <a:off x="2451167" y="4819127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2B50A42-4D25-DDD9-D5E6-70524CED2F3E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" name="Flowchart: Manual Operation 18">
                <a:extLst>
                  <a:ext uri="{FF2B5EF4-FFF2-40B4-BE49-F238E27FC236}">
                    <a16:creationId xmlns:a16="http://schemas.microsoft.com/office/drawing/2014/main" id="{7E97879D-A863-6F61-D686-F76F8BD2E0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5853A5-BF20-4B50-1756-60FF43858527}"/>
              </a:ext>
            </a:extLst>
          </p:cNvPr>
          <p:cNvGrpSpPr/>
          <p:nvPr/>
        </p:nvGrpSpPr>
        <p:grpSpPr>
          <a:xfrm>
            <a:off x="2082899" y="1129927"/>
            <a:ext cx="3426724" cy="4272485"/>
            <a:chOff x="1548169" y="656930"/>
            <a:chExt cx="3426724" cy="427248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FC8AA3D-1412-EC6D-FAC8-3F610D6831E0}"/>
                </a:ext>
              </a:extLst>
            </p:cNvPr>
            <p:cNvSpPr/>
            <p:nvPr/>
          </p:nvSpPr>
          <p:spPr>
            <a:xfrm>
              <a:off x="2367469" y="656930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EA242D7-C757-2F0C-D7FF-32F110FEFBBC}"/>
                </a:ext>
              </a:extLst>
            </p:cNvPr>
            <p:cNvSpPr/>
            <p:nvPr/>
          </p:nvSpPr>
          <p:spPr>
            <a:xfrm>
              <a:off x="4440109" y="1952330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0EC93D-A3CE-6CEE-1CD4-C9F9ACD377A8}"/>
                </a:ext>
              </a:extLst>
            </p:cNvPr>
            <p:cNvSpPr/>
            <p:nvPr/>
          </p:nvSpPr>
          <p:spPr>
            <a:xfrm>
              <a:off x="1548169" y="2219722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34FC285-ADBA-20BB-4A65-B413835CC075}"/>
                </a:ext>
              </a:extLst>
            </p:cNvPr>
            <p:cNvGrpSpPr/>
            <p:nvPr/>
          </p:nvGrpSpPr>
          <p:grpSpPr>
            <a:xfrm rot="19666253">
              <a:off x="2368618" y="4806416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665947D-D4A9-6DA5-E3D5-E4969DB4ECCC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Flowchart: Manual Operation 38">
                <a:extLst>
                  <a:ext uri="{FF2B5EF4-FFF2-40B4-BE49-F238E27FC236}">
                    <a16:creationId xmlns:a16="http://schemas.microsoft.com/office/drawing/2014/main" id="{2070490D-B061-E414-105E-03DCC9455E2D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813F0B-621F-D532-9E08-79C218FCAF29}"/>
              </a:ext>
            </a:extLst>
          </p:cNvPr>
          <p:cNvGrpSpPr/>
          <p:nvPr/>
        </p:nvGrpSpPr>
        <p:grpSpPr>
          <a:xfrm>
            <a:off x="3630683" y="1807800"/>
            <a:ext cx="6311776" cy="3998295"/>
            <a:chOff x="3191771" y="1321394"/>
            <a:chExt cx="6311776" cy="399829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61C43E7-C2B7-BA04-A7FE-BF7356E47434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F42272F-7ADF-1F69-1ABC-FEA25CA9106A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13E43CC-C416-CC31-2D1C-A4212FBEE3DD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B1F5935-C003-59A7-8E67-6A02B3C16159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6" name="Flowchart: Manual Operation 45">
                <a:extLst>
                  <a:ext uri="{FF2B5EF4-FFF2-40B4-BE49-F238E27FC236}">
                    <a16:creationId xmlns:a16="http://schemas.microsoft.com/office/drawing/2014/main" id="{E1F2A31B-8264-8FF7-C551-F0F1DD18BD5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DA53C9-92C2-C62B-4F74-A52297FA4D5F}"/>
              </a:ext>
            </a:extLst>
          </p:cNvPr>
          <p:cNvGrpSpPr/>
          <p:nvPr/>
        </p:nvGrpSpPr>
        <p:grpSpPr>
          <a:xfrm>
            <a:off x="2350291" y="1586394"/>
            <a:ext cx="7330670" cy="4246880"/>
            <a:chOff x="1911379" y="1095764"/>
            <a:chExt cx="7330670" cy="424688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ABAFE69-414E-AF52-E7E6-AB7032080614}"/>
                </a:ext>
              </a:extLst>
            </p:cNvPr>
            <p:cNvGrpSpPr/>
            <p:nvPr/>
          </p:nvGrpSpPr>
          <p:grpSpPr>
            <a:xfrm>
              <a:off x="3535478" y="1779993"/>
              <a:ext cx="5706571" cy="3562651"/>
              <a:chOff x="3535478" y="1779993"/>
              <a:chExt cx="5706571" cy="3562651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748F4673-0755-C454-F8F8-10504B5D2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19949" y="4882758"/>
                <a:ext cx="4120268" cy="45988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C38666B-C917-6687-92D8-DA7071994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6684" y="1858310"/>
                <a:ext cx="1045365" cy="2835373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49A209A-FD10-6803-3386-07310C674D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5478" y="1779993"/>
                <a:ext cx="5517496" cy="340755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91A0D38-2A70-358A-7ECB-2C8D419063F3}"/>
                </a:ext>
              </a:extLst>
            </p:cNvPr>
            <p:cNvGrpSpPr/>
            <p:nvPr/>
          </p:nvGrpSpPr>
          <p:grpSpPr>
            <a:xfrm>
              <a:off x="1911379" y="1095764"/>
              <a:ext cx="2702865" cy="3650347"/>
              <a:chOff x="1911379" y="1095764"/>
              <a:chExt cx="2702865" cy="3650347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A6B3C6E-29AD-34EF-2174-39EC6A0820CB}"/>
                  </a:ext>
                </a:extLst>
              </p:cNvPr>
              <p:cNvCxnSpPr>
                <a:stCxn id="38" idx="6"/>
                <a:endCxn id="35" idx="3"/>
              </p:cNvCxnSpPr>
              <p:nvPr/>
            </p:nvCxnSpPr>
            <p:spPr>
              <a:xfrm flipV="1">
                <a:off x="2870347" y="2391164"/>
                <a:ext cx="1743897" cy="2344403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CE39C59-5AF7-9AD3-E04A-231588767611}"/>
                  </a:ext>
                </a:extLst>
              </p:cNvPr>
              <p:cNvCxnSpPr>
                <a:stCxn id="35" idx="1"/>
                <a:endCxn id="34" idx="5"/>
              </p:cNvCxnSpPr>
              <p:nvPr/>
            </p:nvCxnSpPr>
            <p:spPr>
              <a:xfrm flipH="1" flipV="1">
                <a:off x="2919754" y="1095764"/>
                <a:ext cx="1694490" cy="917250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998301EA-2A6A-E4DC-0AC1-ACC5FB65DBEB}"/>
                  </a:ext>
                </a:extLst>
              </p:cNvPr>
              <p:cNvCxnSpPr>
                <a:cxnSpLocks/>
                <a:stCxn id="34" idx="3"/>
                <a:endCxn id="36" idx="0"/>
              </p:cNvCxnSpPr>
              <p:nvPr/>
            </p:nvCxnSpPr>
            <p:spPr>
              <a:xfrm flipH="1">
                <a:off x="1911379" y="1095764"/>
                <a:ext cx="630225" cy="1106325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91FE426-6F07-D08C-DA52-32FAEF977C4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1911379" y="2736873"/>
                <a:ext cx="612410" cy="2009238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A930640-0CD9-D8B4-F10B-5F92B4F6507B}"/>
              </a:ext>
            </a:extLst>
          </p:cNvPr>
          <p:cNvGrpSpPr/>
          <p:nvPr/>
        </p:nvGrpSpPr>
        <p:grpSpPr>
          <a:xfrm>
            <a:off x="2198822" y="1596705"/>
            <a:ext cx="6971558" cy="3892611"/>
            <a:chOff x="1759910" y="1106075"/>
            <a:chExt cx="6971558" cy="389261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AE1E325-5640-4136-95CA-C0B10888B2F7}"/>
                </a:ext>
              </a:extLst>
            </p:cNvPr>
            <p:cNvSpPr txBox="1"/>
            <p:nvPr/>
          </p:nvSpPr>
          <p:spPr>
            <a:xfrm>
              <a:off x="6129551" y="2896928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431102E-89D9-B3F9-5572-43FA63A70990}"/>
                </a:ext>
              </a:extLst>
            </p:cNvPr>
            <p:cNvSpPr txBox="1"/>
            <p:nvPr/>
          </p:nvSpPr>
          <p:spPr>
            <a:xfrm>
              <a:off x="6146230" y="4475466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2B638D-D815-1565-EEF6-73111BFAA956}"/>
                </a:ext>
              </a:extLst>
            </p:cNvPr>
            <p:cNvSpPr txBox="1"/>
            <p:nvPr/>
          </p:nvSpPr>
          <p:spPr>
            <a:xfrm>
              <a:off x="8196684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3B9FE8-6EF9-038B-80B7-C92EB278BEF0}"/>
                </a:ext>
              </a:extLst>
            </p:cNvPr>
            <p:cNvSpPr txBox="1"/>
            <p:nvPr/>
          </p:nvSpPr>
          <p:spPr>
            <a:xfrm>
              <a:off x="3634940" y="1106075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2FC400-11F0-9F2E-2D92-1D27080F7756}"/>
                </a:ext>
              </a:extLst>
            </p:cNvPr>
            <p:cNvSpPr txBox="1"/>
            <p:nvPr/>
          </p:nvSpPr>
          <p:spPr>
            <a:xfrm>
              <a:off x="1759910" y="121683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0B1D291-1062-097F-A109-1AB217D0E08F}"/>
                </a:ext>
              </a:extLst>
            </p:cNvPr>
            <p:cNvSpPr txBox="1"/>
            <p:nvPr/>
          </p:nvSpPr>
          <p:spPr>
            <a:xfrm>
              <a:off x="3423936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132B301-9825-5647-1965-11C6BE173726}"/>
                </a:ext>
              </a:extLst>
            </p:cNvPr>
            <p:cNvSpPr txBox="1"/>
            <p:nvPr/>
          </p:nvSpPr>
          <p:spPr>
            <a:xfrm>
              <a:off x="2036845" y="319565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343F34A-6080-1CFF-8C1F-5D9AA45A3C91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Stochastic Multiagent Orienteering Problem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2F02ED60-2C65-7F4B-0709-1443A691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</a:t>
            </a:fld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B38A87F-8F4C-FF5F-1738-903FB9DEAC7B}"/>
              </a:ext>
            </a:extLst>
          </p:cNvPr>
          <p:cNvSpPr/>
          <p:nvPr/>
        </p:nvSpPr>
        <p:spPr>
          <a:xfrm>
            <a:off x="10848593" y="3786603"/>
            <a:ext cx="534784" cy="534784"/>
          </a:xfrm>
          <a:prstGeom prst="ellipse">
            <a:avLst/>
          </a:prstGeom>
          <a:solidFill>
            <a:srgbClr val="FFB48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5E212A-5335-4095-4BCA-750322B58C03}"/>
              </a:ext>
            </a:extLst>
          </p:cNvPr>
          <p:cNvSpPr txBox="1"/>
          <p:nvPr/>
        </p:nvSpPr>
        <p:spPr>
          <a:xfrm>
            <a:off x="10058400" y="4385733"/>
            <a:ext cx="204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Unvisited (exceeds budget)</a:t>
            </a:r>
          </a:p>
        </p:txBody>
      </p:sp>
    </p:spTree>
    <p:extLst>
      <p:ext uri="{BB962C8B-B14F-4D97-AF65-F5344CB8AC3E}">
        <p14:creationId xmlns:p14="http://schemas.microsoft.com/office/powerpoint/2010/main" val="45267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21C1E-3E99-B81E-BFE7-9050A73E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308AFA-8D80-49FC-35DE-C92B22560425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we leverage a hybrid centralized-decentralized network available in Mothership-Passenger systems to solve complex orienteering problems?</a:t>
            </a:r>
          </a:p>
        </p:txBody>
      </p:sp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19281F36-864F-BCC6-0A8E-682BADF66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6B578-0607-93D3-870E-55642FE7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80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933D-3CAD-D1D5-2383-FACD6CCD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6F52A9DC-99B1-D05F-E5C7-C31CB3B94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2543F-F669-6799-7EFA-F1CE9197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FB27B-55AD-D4BC-93E5-67AE2E51CB16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Hybrid Mission Planning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5D20B1-D837-A330-2E54-13215235EA17}"/>
              </a:ext>
            </a:extLst>
          </p:cNvPr>
          <p:cNvSpPr/>
          <p:nvPr/>
        </p:nvSpPr>
        <p:spPr>
          <a:xfrm>
            <a:off x="1096100" y="2444234"/>
            <a:ext cx="4801780" cy="1554415"/>
          </a:xfrm>
          <a:prstGeom prst="roundRect">
            <a:avLst/>
          </a:prstGeom>
          <a:solidFill>
            <a:srgbClr val="FF6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sz="2400" b="1" dirty="0">
                <a:cs typeface="Times New Roman" panose="02020603050405020304" pitchFamily="18" charset="0"/>
              </a:rPr>
              <a:t>Passenger </a:t>
            </a:r>
            <a:r>
              <a:rPr lang="en-US" sz="2400" b="1" i="1" dirty="0">
                <a:cs typeface="Times New Roman" panose="02020603050405020304" pitchFamily="18" charset="0"/>
              </a:rPr>
              <a:t>j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Use up-to-date local 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Respond quickly to local disturbances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A72ABB-3553-7322-5DB8-E9A7169ED3FE}"/>
              </a:ext>
            </a:extLst>
          </p:cNvPr>
          <p:cNvSpPr/>
          <p:nvPr/>
        </p:nvSpPr>
        <p:spPr>
          <a:xfrm>
            <a:off x="6470904" y="2444233"/>
            <a:ext cx="4801780" cy="1554415"/>
          </a:xfrm>
          <a:prstGeom prst="roundRect">
            <a:avLst/>
          </a:prstGeom>
          <a:solidFill>
            <a:srgbClr val="57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sz="2400" b="1" dirty="0">
                <a:cs typeface="Times New Roman" panose="02020603050405020304" pitchFamily="18" charset="0"/>
              </a:rPr>
              <a:t>Mothership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cs typeface="Times New Roman" panose="02020603050405020304" pitchFamily="18" charset="0"/>
              </a:rPr>
              <a:t>Use aggregated global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cs typeface="Times New Roman" panose="02020603050405020304" pitchFamily="18" charset="0"/>
              </a:rPr>
              <a:t>Coordinate system-level actions</a:t>
            </a:r>
            <a:endParaRPr lang="en-US" sz="20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6A57BD-9E8E-3244-FDAC-FC4A83A5120E}"/>
              </a:ext>
            </a:extLst>
          </p:cNvPr>
          <p:cNvSpPr/>
          <p:nvPr/>
        </p:nvSpPr>
        <p:spPr>
          <a:xfrm>
            <a:off x="2156196" y="1515869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Observed local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C3E5883-8D9B-8F18-E5A3-B1F31DBA9602}"/>
              </a:ext>
            </a:extLst>
          </p:cNvPr>
          <p:cNvSpPr/>
          <p:nvPr/>
        </p:nvSpPr>
        <p:spPr>
          <a:xfrm>
            <a:off x="2156196" y="4447717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Locally-informed plans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31443CE-71F4-32B3-1470-D17085AD8F2F}"/>
              </a:ext>
            </a:extLst>
          </p:cNvPr>
          <p:cNvSpPr/>
          <p:nvPr/>
        </p:nvSpPr>
        <p:spPr>
          <a:xfrm>
            <a:off x="7531000" y="1515869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Received global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A7253E-9A56-8AAE-90AD-66155ACDF794}"/>
              </a:ext>
            </a:extLst>
          </p:cNvPr>
          <p:cNvSpPr/>
          <p:nvPr/>
        </p:nvSpPr>
        <p:spPr>
          <a:xfrm>
            <a:off x="7531000" y="4447717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Globally-informed plans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88DEE0D-BCB7-E608-9F79-679E3D62624B}"/>
              </a:ext>
            </a:extLst>
          </p:cNvPr>
          <p:cNvCxnSpPr>
            <a:cxnSpLocks/>
            <a:stCxn id="41" idx="2"/>
            <a:endCxn id="2" idx="0"/>
          </p:cNvCxnSpPr>
          <p:nvPr/>
        </p:nvCxnSpPr>
        <p:spPr>
          <a:xfrm>
            <a:off x="3496990" y="2048256"/>
            <a:ext cx="0" cy="39597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684F52E-86E3-FDAA-58A4-582F72EA20F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>
            <a:off x="3496990" y="3998649"/>
            <a:ext cx="0" cy="44906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EE2E86-C15F-FB7B-D45F-671418152946}"/>
              </a:ext>
            </a:extLst>
          </p:cNvPr>
          <p:cNvCxnSpPr>
            <a:cxnSpLocks/>
            <a:stCxn id="43" idx="2"/>
            <a:endCxn id="5" idx="0"/>
          </p:cNvCxnSpPr>
          <p:nvPr/>
        </p:nvCxnSpPr>
        <p:spPr>
          <a:xfrm>
            <a:off x="8871794" y="2048256"/>
            <a:ext cx="0" cy="3959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5A708D7-6DFF-2A54-0453-8864502384A4}"/>
              </a:ext>
            </a:extLst>
          </p:cNvPr>
          <p:cNvCxnSpPr>
            <a:cxnSpLocks/>
            <a:stCxn id="5" idx="2"/>
            <a:endCxn id="44" idx="0"/>
          </p:cNvCxnSpPr>
          <p:nvPr/>
        </p:nvCxnSpPr>
        <p:spPr>
          <a:xfrm>
            <a:off x="8871794" y="3998648"/>
            <a:ext cx="0" cy="44906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97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A20D5-F928-F067-5545-674C1A24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AF050A33-822A-884C-BD06-ED47E2786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3BEC5-380B-2E85-2566-83A6AA2E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80F7F-1884-9F4D-5357-DCBC7B487811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Centralized Planning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CD3A0C-BE54-FCFE-765A-81A1700BC2E2}"/>
              </a:ext>
            </a:extLst>
          </p:cNvPr>
          <p:cNvGrpSpPr/>
          <p:nvPr/>
        </p:nvGrpSpPr>
        <p:grpSpPr>
          <a:xfrm>
            <a:off x="4157230" y="2162502"/>
            <a:ext cx="3877539" cy="2395084"/>
            <a:chOff x="4234843" y="2028343"/>
            <a:chExt cx="3877539" cy="23950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4724AE4-AEB4-83F7-B51B-2AC77AC3E903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C576A6C-0308-6318-8759-6DB9BAD0BFFB}"/>
                </a:ext>
              </a:extLst>
            </p:cNvPr>
            <p:cNvSpPr/>
            <p:nvPr/>
          </p:nvSpPr>
          <p:spPr>
            <a:xfrm>
              <a:off x="4948743" y="2736328"/>
              <a:ext cx="2469677" cy="7212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  <a:p>
              <a:pPr algn="ctr"/>
              <a:r>
                <a:rPr lang="en-US" sz="2000" i="1" dirty="0">
                  <a:cs typeface="Times New Roman" panose="02020603050405020304" pitchFamily="18" charset="0"/>
                </a:rPr>
                <a:t>(Sim-BRVNS [</a:t>
              </a:r>
              <a:r>
                <a:rPr lang="en-US" sz="2000" i="1" dirty="0">
                  <a:highlight>
                    <a:srgbClr val="FFFF00"/>
                  </a:highlight>
                  <a:cs typeface="Times New Roman" panose="02020603050405020304" pitchFamily="18" charset="0"/>
                </a:rPr>
                <a:t>X</a:t>
              </a:r>
              <a:r>
                <a:rPr lang="en-US" sz="2000" i="1" dirty="0">
                  <a:cs typeface="Times New Roman" panose="02020603050405020304" pitchFamily="18" charset="0"/>
                </a:rPr>
                <a:t>])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D6BF658F-3EFE-C3A7-8CD5-A3AC4FDC22A0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60B0065A-49A2-9F4F-FA60-25CF3D3E6D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D5F41176-0319-9760-2836-699F084D7BAC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8DB62DFA-9E50-6050-960C-FA1ECD55E9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5A6FC85-9212-AD5F-7A54-6E7D3A259696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CB2C0B0-F42A-5FA3-BECD-D11902CB4497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87630DB-D0BC-5FF5-CA0B-BC9716687C64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AF360AD-2D10-4293-A0D6-A2013556190C}"/>
                </a:ext>
              </a:extLst>
            </p:cNvPr>
            <p:cNvSpPr/>
            <p:nvPr/>
          </p:nvSpPr>
          <p:spPr>
            <a:xfrm>
              <a:off x="7704116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AFCA7F-64CE-400D-C06A-44BCEFB863BB}"/>
                </a:ext>
              </a:extLst>
            </p:cNvPr>
            <p:cNvSpPr/>
            <p:nvPr/>
          </p:nvSpPr>
          <p:spPr>
            <a:xfrm>
              <a:off x="7865539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83E98B-3B2B-0879-92E4-4083933D2805}"/>
                </a:ext>
              </a:extLst>
            </p:cNvPr>
            <p:cNvSpPr/>
            <p:nvPr/>
          </p:nvSpPr>
          <p:spPr>
            <a:xfrm>
              <a:off x="8026962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244FCAA4-07BD-CDD3-CB36-C58C2501972A}"/>
                </a:ext>
              </a:extLst>
            </p:cNvPr>
            <p:cNvCxnSpPr>
              <a:stCxn id="27" idx="2"/>
              <a:endCxn id="30" idx="0"/>
            </p:cNvCxnSpPr>
            <p:nvPr/>
          </p:nvCxnSpPr>
          <p:spPr>
            <a:xfrm rot="5400000">
              <a:off x="5424074" y="3214602"/>
              <a:ext cx="516559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7FA164F2-8F91-0010-7342-2402DF56B1AC}"/>
                </a:ext>
              </a:extLst>
            </p:cNvPr>
            <p:cNvCxnSpPr>
              <a:stCxn id="27" idx="2"/>
              <a:endCxn id="29" idx="0"/>
            </p:cNvCxnSpPr>
            <p:nvPr/>
          </p:nvCxnSpPr>
          <p:spPr>
            <a:xfrm rot="16200000" flipH="1">
              <a:off x="6433742" y="3207392"/>
              <a:ext cx="516559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B280F55-6D53-001C-F45E-C4712D62442C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 flipH="1">
              <a:off x="6181053" y="3457552"/>
              <a:ext cx="2529" cy="51655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201C48C-7475-1B70-DF01-B4544F029065}"/>
              </a:ext>
            </a:extLst>
          </p:cNvPr>
          <p:cNvGrpSpPr/>
          <p:nvPr/>
        </p:nvGrpSpPr>
        <p:grpSpPr>
          <a:xfrm>
            <a:off x="4164670" y="2162502"/>
            <a:ext cx="3877539" cy="2395084"/>
            <a:chOff x="4234843" y="2028343"/>
            <a:chExt cx="3877539" cy="239508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D32D89B-B904-7623-1552-EC34C19A85AD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F717DB-3F38-230A-1B7E-53CAF5F9DCA9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 b="-121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8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65D7D2-14FE-EDE9-E336-382203D24A43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3B01395-A05D-361F-C267-5D2B63FC9061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99E9F9-F6AD-F6E0-AB65-062CA931699A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CD4906AF-74C7-D883-3721-540A173E1CDD}"/>
                </a:ext>
              </a:extLst>
            </p:cNvPr>
            <p:cNvCxnSpPr>
              <a:cxnSpLocks/>
              <a:stCxn id="9" idx="2"/>
              <a:endCxn id="18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1EC7E80D-98A8-5C86-4F08-87415F99486A}"/>
                </a:ext>
              </a:extLst>
            </p:cNvPr>
            <p:cNvCxnSpPr>
              <a:cxnSpLocks/>
              <a:stCxn id="9" idx="2"/>
              <a:endCxn id="17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CDCB049-E2CD-08AC-1811-E4B5A37F9866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1224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08403-9B61-5450-F703-9B6973215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E0F0081-409C-CDBC-44E7-BC4EC821D922}"/>
              </a:ext>
            </a:extLst>
          </p:cNvPr>
          <p:cNvGrpSpPr/>
          <p:nvPr/>
        </p:nvGrpSpPr>
        <p:grpSpPr>
          <a:xfrm>
            <a:off x="5553070" y="1789881"/>
            <a:ext cx="6009009" cy="3140325"/>
            <a:chOff x="5553070" y="1789881"/>
            <a:chExt cx="6009009" cy="314032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F4F7C1F-C9FE-2C68-F261-40730B3B9DB0}"/>
                </a:ext>
              </a:extLst>
            </p:cNvPr>
            <p:cNvSpPr/>
            <p:nvPr/>
          </p:nvSpPr>
          <p:spPr>
            <a:xfrm>
              <a:off x="5553070" y="1789881"/>
              <a:ext cx="3986664" cy="2543535"/>
            </a:xfrm>
            <a:prstGeom prst="roundRect">
              <a:avLst>
                <a:gd name="adj" fmla="val 11888"/>
              </a:avLst>
            </a:prstGeom>
            <a:solidFill>
              <a:srgbClr val="FF6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Passenger </a:t>
              </a:r>
              <a:r>
                <a:rPr lang="en-US" sz="2400" b="1" i="1" dirty="0">
                  <a:cs typeface="Times New Roman" panose="02020603050405020304" pitchFamily="18" charset="0"/>
                </a:rPr>
                <a:t>k</a:t>
              </a:r>
              <a:endParaRPr lang="en-US" sz="2400" b="1" i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FE9BF1-2DEA-6DF7-F344-2BC49B96C919}"/>
                </a:ext>
              </a:extLst>
            </p:cNvPr>
            <p:cNvSpPr/>
            <p:nvPr/>
          </p:nvSpPr>
          <p:spPr>
            <a:xfrm>
              <a:off x="6461675" y="3549213"/>
              <a:ext cx="2202975" cy="5440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cs typeface="Times New Roman" panose="02020603050405020304" pitchFamily="18" charset="0"/>
                </a:rPr>
                <a:t>Plan Valuation &amp; Selection</a:t>
              </a:r>
              <a:endParaRPr lang="en-US" sz="2000" i="1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30B82A-99C1-7EFC-E646-2862CC8785ED}"/>
                </a:ext>
              </a:extLst>
            </p:cNvPr>
            <p:cNvSpPr/>
            <p:nvPr/>
          </p:nvSpPr>
          <p:spPr>
            <a:xfrm>
              <a:off x="7563161" y="2401258"/>
              <a:ext cx="1742355" cy="544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Decentralized Solver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8885703-0CD3-2BFC-F877-452AA99FBD02}"/>
                </a:ext>
              </a:extLst>
            </p:cNvPr>
            <p:cNvSpPr/>
            <p:nvPr/>
          </p:nvSpPr>
          <p:spPr>
            <a:xfrm>
              <a:off x="6461675" y="4529601"/>
              <a:ext cx="2202975" cy="400605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Candidate Plans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077B9448-265F-13F0-4DA8-7F3066C51420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696793" y="2811667"/>
              <a:ext cx="603916" cy="871176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820AEC0-0E31-E4BF-CBDF-96251E6AAD90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7563163" y="4093253"/>
              <a:ext cx="0" cy="43634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0B47AC-E430-79F9-5420-B16FFE08ED6C}"/>
                </a:ext>
              </a:extLst>
            </p:cNvPr>
            <p:cNvSpPr/>
            <p:nvPr/>
          </p:nvSpPr>
          <p:spPr>
            <a:xfrm>
              <a:off x="9881884" y="2852687"/>
              <a:ext cx="1680195" cy="837009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4721EC7B-69AC-C884-19E7-D8FE93EBF90E}"/>
                </a:ext>
              </a:extLst>
            </p:cNvPr>
            <p:cNvCxnSpPr>
              <a:stCxn id="50" idx="3"/>
              <a:endCxn id="45" idx="2"/>
            </p:cNvCxnSpPr>
            <p:nvPr/>
          </p:nvCxnSpPr>
          <p:spPr>
            <a:xfrm flipV="1">
              <a:off x="8664649" y="3689696"/>
              <a:ext cx="2057332" cy="1040208"/>
            </a:xfrm>
            <a:prstGeom prst="bentConnector2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CF8E1C94-B844-F20A-2FB6-CAF272053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0B615-A1B1-9632-4831-DA04A98C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DE417-4756-6DE3-2AB4-346D24B7E400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Hybrid Framework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C15C2B-6D83-AD05-3CD8-91C736DE084F}"/>
              </a:ext>
            </a:extLst>
          </p:cNvPr>
          <p:cNvGrpSpPr/>
          <p:nvPr/>
        </p:nvGrpSpPr>
        <p:grpSpPr>
          <a:xfrm>
            <a:off x="4572237" y="2401258"/>
            <a:ext cx="2990925" cy="1552660"/>
            <a:chOff x="4572237" y="2401258"/>
            <a:chExt cx="2990925" cy="155266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A6AD6AA-E1A7-9696-4BF6-E8087BA90A29}"/>
                </a:ext>
              </a:extLst>
            </p:cNvPr>
            <p:cNvSpPr/>
            <p:nvPr/>
          </p:nvSpPr>
          <p:spPr>
            <a:xfrm>
              <a:off x="6278704" y="2401258"/>
              <a:ext cx="1050240" cy="544041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Stored Plans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DC8873C4-DED7-0DBB-3723-8689D0FC07EC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 rot="16200000" flipH="1">
              <a:off x="6881536" y="2867586"/>
              <a:ext cx="603914" cy="7593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DA18121F-F3AF-43D2-DFEE-293547484BB5}"/>
                </a:ext>
              </a:extLst>
            </p:cNvPr>
            <p:cNvCxnSpPr>
              <a:stCxn id="47" idx="1"/>
              <a:endCxn id="48" idx="1"/>
            </p:cNvCxnSpPr>
            <p:nvPr/>
          </p:nvCxnSpPr>
          <p:spPr>
            <a:xfrm rot="10800000">
              <a:off x="6278705" y="2673279"/>
              <a:ext cx="182971" cy="1147954"/>
            </a:xfrm>
            <a:prstGeom prst="bentConnector3">
              <a:avLst>
                <a:gd name="adj1" fmla="val 224938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117A45F-F521-0400-4F60-98B9AAF41F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237" y="3945499"/>
              <a:ext cx="1837707" cy="841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DB2E53E-6D0F-D7DB-5B2D-F0A3D06BE124}"/>
              </a:ext>
            </a:extLst>
          </p:cNvPr>
          <p:cNvGrpSpPr/>
          <p:nvPr/>
        </p:nvGrpSpPr>
        <p:grpSpPr>
          <a:xfrm>
            <a:off x="1210646" y="1778155"/>
            <a:ext cx="3877539" cy="2395084"/>
            <a:chOff x="4234843" y="2028343"/>
            <a:chExt cx="3877539" cy="23950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ED6E737-F333-6910-3F3B-12533CAFC1E2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6453C6-52B1-4772-AC75-BA6B379A6FB3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72A3BE67-E4F5-394E-54FB-55861D25EE67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72A3BE67-E4F5-394E-54FB-55861D25EE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21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C0BC0C32-B2A6-875F-AD30-260152076C4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C0BC0C32-B2A6-875F-AD30-260152076C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7BE7B14-AA0F-2F7D-F79B-092F94D7277A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7BE7B14-AA0F-2F7D-F79B-092F94D727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93E743-AC22-4AAA-B4CB-06EAE9E653DE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65A0C1E-9C32-759D-21DD-F4E5B9DF29CD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7710F31-09BA-20BC-F483-AF86D7893560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CAE23367-2662-B5B2-D894-DD02A3AED5E1}"/>
                </a:ext>
              </a:extLst>
            </p:cNvPr>
            <p:cNvCxnSpPr>
              <a:cxnSpLocks/>
              <a:stCxn id="8" idx="2"/>
              <a:endCxn id="16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23D7CD44-C370-7207-9C8F-D3C3C05DF26B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8D2F740-FC4E-68C3-FB80-DF86B5DF3029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245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0F079-BD9D-F3B9-FC55-7A69A2C0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33CBA4E4-286B-59FF-3DE6-AC58E609E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6E453-F704-D271-0B5F-DF330A89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BA5D6-3AFE-6FB0-1DE0-865553C3649E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Evaluation in Simulated Ocean Domain</a:t>
            </a:r>
          </a:p>
        </p:txBody>
      </p:sp>
      <p:pic>
        <p:nvPicPr>
          <p:cNvPr id="7" name="Picture 6" descr="A graph of a graph showing a number of objects&#10;&#10;AI-generated content may be incorrect.">
            <a:extLst>
              <a:ext uri="{FF2B5EF4-FFF2-40B4-BE49-F238E27FC236}">
                <a16:creationId xmlns:a16="http://schemas.microsoft.com/office/drawing/2014/main" id="{2449D23B-76E1-57D6-8E3A-A78DD2345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4" y="1139456"/>
            <a:ext cx="7943852" cy="481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24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FBD8C-571D-BD0E-081B-9CD0DEEB0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56419984-DA7F-77AF-67CD-6636B301E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7848B-723C-4A88-3F23-23043D67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35217A-9996-EED0-CA68-E3A4D4143808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Experimental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EB926-7DDE-8ABD-5971-C3103BBDBC74}"/>
              </a:ext>
            </a:extLst>
          </p:cNvPr>
          <p:cNvSpPr txBox="1"/>
          <p:nvPr/>
        </p:nvSpPr>
        <p:spPr>
          <a:xfrm>
            <a:off x="249706" y="3963035"/>
            <a:ext cx="5068109" cy="1477328"/>
          </a:xfrm>
          <a:prstGeom prst="rect">
            <a:avLst/>
          </a:prstGeom>
          <a:noFill/>
          <a:ln w="28575">
            <a:solidFill>
              <a:srgbClr val="D0BBFF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/>
              <a:t>Initial (centralized) solution -&gt; immediate coordination boost</a:t>
            </a:r>
          </a:p>
          <a:p>
            <a:pPr algn="ctr">
              <a:spcAft>
                <a:spcPts val="1200"/>
              </a:spcAft>
            </a:pPr>
            <a:r>
              <a:rPr lang="en-US" sz="2000" dirty="0"/>
              <a:t>Increased disturbances -&gt; greater benefit from global coordination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058633-B8D0-9622-7EFB-AEE26D27C74C}"/>
              </a:ext>
            </a:extLst>
          </p:cNvPr>
          <p:cNvSpPr txBox="1"/>
          <p:nvPr/>
        </p:nvSpPr>
        <p:spPr>
          <a:xfrm>
            <a:off x="249706" y="1294300"/>
            <a:ext cx="57670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Algorithms evaluated: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7A7FF"/>
                </a:solidFill>
              </a:rPr>
              <a:t>Initial, centralized solution only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9E56A"/>
                </a:solidFill>
              </a:rPr>
              <a:t>Decentralized planning only</a:t>
            </a:r>
            <a:endParaRPr lang="en-US" sz="2000" dirty="0">
              <a:solidFill>
                <a:srgbClr val="A279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67268A-CCB1-8FDD-107F-047F9CF19C11}"/>
              </a:ext>
            </a:extLst>
          </p:cNvPr>
          <p:cNvGrpSpPr/>
          <p:nvPr/>
        </p:nvGrpSpPr>
        <p:grpSpPr>
          <a:xfrm>
            <a:off x="6108699" y="1392817"/>
            <a:ext cx="5672676" cy="3961595"/>
            <a:chOff x="6095999" y="1011817"/>
            <a:chExt cx="5672676" cy="396159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13F8B31-6041-F518-028E-80B7A7D35DED}"/>
                </a:ext>
              </a:extLst>
            </p:cNvPr>
            <p:cNvGrpSpPr/>
            <p:nvPr/>
          </p:nvGrpSpPr>
          <p:grpSpPr>
            <a:xfrm>
              <a:off x="6172202" y="1011817"/>
              <a:ext cx="5596473" cy="3961595"/>
              <a:chOff x="6172202" y="1011817"/>
              <a:chExt cx="5596473" cy="396159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7C7CFA0-314B-5CB0-C464-D35FD6BBA9ED}"/>
                  </a:ext>
                </a:extLst>
              </p:cNvPr>
              <p:cNvGrpSpPr/>
              <p:nvPr/>
            </p:nvGrpSpPr>
            <p:grpSpPr>
              <a:xfrm>
                <a:off x="6172202" y="1011817"/>
                <a:ext cx="5596473" cy="3961595"/>
                <a:chOff x="6172202" y="1011817"/>
                <a:chExt cx="5596473" cy="3961595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8F02D72-2609-73E8-2074-85E5AC146084}"/>
                    </a:ext>
                  </a:extLst>
                </p:cNvPr>
                <p:cNvSpPr txBox="1"/>
                <p:nvPr/>
              </p:nvSpPr>
              <p:spPr>
                <a:xfrm>
                  <a:off x="8131893" y="1011817"/>
                  <a:ext cx="20764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6 Robots, 20 Tasks</a:t>
                  </a:r>
                </a:p>
              </p:txBody>
            </p:sp>
            <p:pic>
              <p:nvPicPr>
                <p:cNvPr id="6" name="Picture 5" descr="A graph of different colored bars&#10;&#10;AI-generated content may be incorrect.">
                  <a:extLst>
                    <a:ext uri="{FF2B5EF4-FFF2-40B4-BE49-F238E27FC236}">
                      <a16:creationId xmlns:a16="http://schemas.microsoft.com/office/drawing/2014/main" id="{8FEDBBDC-6EDE-CF68-9BA7-C7508B3301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2202" y="1242430"/>
                  <a:ext cx="5596473" cy="3730982"/>
                </a:xfrm>
                <a:prstGeom prst="rect">
                  <a:avLst/>
                </a:prstGeom>
              </p:spPr>
            </p:pic>
            <p:pic>
              <p:nvPicPr>
                <p:cNvPr id="7" name="Picture 6" descr="A graph of a number of objects&#10;&#10;AI-generated content may be incorrect.">
                  <a:extLst>
                    <a:ext uri="{FF2B5EF4-FFF2-40B4-BE49-F238E27FC236}">
                      <a16:creationId xmlns:a16="http://schemas.microsoft.com/office/drawing/2014/main" id="{739AC0C9-01E5-8EFA-9C04-747EE6B6DE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2001"/>
                <a:stretch/>
              </p:blipFill>
              <p:spPr>
                <a:xfrm>
                  <a:off x="6172202" y="4773965"/>
                  <a:ext cx="5486411" cy="193819"/>
                </a:xfrm>
                <a:prstGeom prst="rect">
                  <a:avLst/>
                </a:prstGeom>
              </p:spPr>
            </p:pic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541055D-A139-E813-7584-ABBD9E2DB925}"/>
                  </a:ext>
                </a:extLst>
              </p:cNvPr>
              <p:cNvSpPr/>
              <p:nvPr/>
            </p:nvSpPr>
            <p:spPr>
              <a:xfrm>
                <a:off x="10165093" y="1373708"/>
                <a:ext cx="1508760" cy="1104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83E63A-9B69-7719-5881-7768B3E75D79}"/>
                </a:ext>
              </a:extLst>
            </p:cNvPr>
            <p:cNvSpPr/>
            <p:nvPr/>
          </p:nvSpPr>
          <p:spPr>
            <a:xfrm flipH="1">
              <a:off x="6095999" y="3398223"/>
              <a:ext cx="275092" cy="193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CF3F5EC-FE7A-4B32-9935-43609BAB0D7E}"/>
              </a:ext>
            </a:extLst>
          </p:cNvPr>
          <p:cNvSpPr txBox="1"/>
          <p:nvPr/>
        </p:nvSpPr>
        <p:spPr>
          <a:xfrm>
            <a:off x="249706" y="2672324"/>
            <a:ext cx="5767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635B"/>
                </a:solidFill>
              </a:rPr>
              <a:t>Initial + decentralized replanning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279FF"/>
                </a:solidFill>
              </a:rPr>
              <a:t>Initial + hybrid replanning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B57A1B-E3EF-1C07-8D8F-63C80E922FBB}"/>
              </a:ext>
            </a:extLst>
          </p:cNvPr>
          <p:cNvSpPr/>
          <p:nvPr/>
        </p:nvSpPr>
        <p:spPr>
          <a:xfrm>
            <a:off x="7584877" y="2072207"/>
            <a:ext cx="676473" cy="301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208B8B-7EAE-4126-7341-90E24B5A0017}"/>
              </a:ext>
            </a:extLst>
          </p:cNvPr>
          <p:cNvSpPr/>
          <p:nvPr/>
        </p:nvSpPr>
        <p:spPr>
          <a:xfrm>
            <a:off x="9221488" y="2072206"/>
            <a:ext cx="676473" cy="301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803206-8926-4886-791E-CBCB579FAF8A}"/>
              </a:ext>
            </a:extLst>
          </p:cNvPr>
          <p:cNvSpPr/>
          <p:nvPr/>
        </p:nvSpPr>
        <p:spPr>
          <a:xfrm>
            <a:off x="10845827" y="2072205"/>
            <a:ext cx="676473" cy="301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5C652E-41BB-8A25-8A88-B3C17DBEA0EE}"/>
              </a:ext>
            </a:extLst>
          </p:cNvPr>
          <p:cNvSpPr txBox="1"/>
          <p:nvPr/>
        </p:nvSpPr>
        <p:spPr>
          <a:xfrm rot="16200000">
            <a:off x="4883149" y="2837986"/>
            <a:ext cx="24056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 Completion Rate (Higher is better)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07F375-2BF4-1274-3C62-58F1C0BA2BF7}"/>
              </a:ext>
            </a:extLst>
          </p:cNvPr>
          <p:cNvCxnSpPr/>
          <p:nvPr/>
        </p:nvCxnSpPr>
        <p:spPr>
          <a:xfrm flipV="1">
            <a:off x="6332989" y="1896781"/>
            <a:ext cx="0" cy="281600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29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/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2757</TotalTime>
  <Words>343</Words>
  <Application>Microsoft Office PowerPoint</Application>
  <PresentationFormat>Widescreen</PresentationFormat>
  <Paragraphs>118</Paragraphs>
  <Slides>12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Cambria Math</vt:lpstr>
      <vt:lpstr>Times New Roman</vt:lpstr>
      <vt:lpstr>Verdana</vt:lpstr>
      <vt:lpstr>Office Theme</vt:lpstr>
      <vt:lpstr>Hybrid Decentralization for Multi-Robot Orienteering with Mothership-Passenger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16</cp:revision>
  <dcterms:created xsi:type="dcterms:W3CDTF">2025-05-05T17:12:51Z</dcterms:created>
  <dcterms:modified xsi:type="dcterms:W3CDTF">2025-05-12T17:12:54Z</dcterms:modified>
</cp:coreProperties>
</file>